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3" r:id="rId4"/>
  </p:sldMasterIdLst>
  <p:notesMasterIdLst>
    <p:notesMasterId r:id="rId85"/>
  </p:notesMasterIdLst>
  <p:handoutMasterIdLst>
    <p:handoutMasterId r:id="rId86"/>
  </p:handoutMasterIdLst>
  <p:sldIdLst>
    <p:sldId id="333" r:id="rId5"/>
    <p:sldId id="394" r:id="rId6"/>
    <p:sldId id="393" r:id="rId7"/>
    <p:sldId id="466" r:id="rId8"/>
    <p:sldId id="469" r:id="rId9"/>
    <p:sldId id="438" r:id="rId10"/>
    <p:sldId id="470" r:id="rId11"/>
    <p:sldId id="439" r:id="rId12"/>
    <p:sldId id="358" r:id="rId13"/>
    <p:sldId id="435" r:id="rId14"/>
    <p:sldId id="436" r:id="rId15"/>
    <p:sldId id="447" r:id="rId16"/>
    <p:sldId id="446" r:id="rId17"/>
    <p:sldId id="448" r:id="rId18"/>
    <p:sldId id="361" r:id="rId19"/>
    <p:sldId id="437" r:id="rId20"/>
    <p:sldId id="440" r:id="rId21"/>
    <p:sldId id="442" r:id="rId22"/>
    <p:sldId id="443" r:id="rId23"/>
    <p:sldId id="441" r:id="rId24"/>
    <p:sldId id="444" r:id="rId25"/>
    <p:sldId id="445" r:id="rId26"/>
    <p:sldId id="451" r:id="rId27"/>
    <p:sldId id="452" r:id="rId28"/>
    <p:sldId id="471" r:id="rId29"/>
    <p:sldId id="384" r:id="rId30"/>
    <p:sldId id="365" r:id="rId31"/>
    <p:sldId id="371" r:id="rId32"/>
    <p:sldId id="367" r:id="rId33"/>
    <p:sldId id="377" r:id="rId34"/>
    <p:sldId id="378" r:id="rId35"/>
    <p:sldId id="415" r:id="rId36"/>
    <p:sldId id="413" r:id="rId37"/>
    <p:sldId id="414" r:id="rId38"/>
    <p:sldId id="374" r:id="rId39"/>
    <p:sldId id="373" r:id="rId40"/>
    <p:sldId id="311" r:id="rId41"/>
    <p:sldId id="399" r:id="rId42"/>
    <p:sldId id="400" r:id="rId43"/>
    <p:sldId id="380" r:id="rId44"/>
    <p:sldId id="409" r:id="rId45"/>
    <p:sldId id="402" r:id="rId46"/>
    <p:sldId id="403" r:id="rId47"/>
    <p:sldId id="404" r:id="rId48"/>
    <p:sldId id="405" r:id="rId49"/>
    <p:sldId id="406" r:id="rId50"/>
    <p:sldId id="407" r:id="rId51"/>
    <p:sldId id="408" r:id="rId52"/>
    <p:sldId id="410" r:id="rId53"/>
    <p:sldId id="411" r:id="rId54"/>
    <p:sldId id="416" r:id="rId55"/>
    <p:sldId id="418" r:id="rId56"/>
    <p:sldId id="417" r:id="rId57"/>
    <p:sldId id="419" r:id="rId58"/>
    <p:sldId id="421" r:id="rId59"/>
    <p:sldId id="420" r:id="rId60"/>
    <p:sldId id="422" r:id="rId61"/>
    <p:sldId id="423" r:id="rId62"/>
    <p:sldId id="425" r:id="rId63"/>
    <p:sldId id="424" r:id="rId64"/>
    <p:sldId id="427" r:id="rId65"/>
    <p:sldId id="426" r:id="rId66"/>
    <p:sldId id="412" r:id="rId67"/>
    <p:sldId id="472" r:id="rId68"/>
    <p:sldId id="473" r:id="rId69"/>
    <p:sldId id="456" r:id="rId70"/>
    <p:sldId id="457" r:id="rId71"/>
    <p:sldId id="449" r:id="rId72"/>
    <p:sldId id="453" r:id="rId73"/>
    <p:sldId id="474" r:id="rId74"/>
    <p:sldId id="455" r:id="rId75"/>
    <p:sldId id="458" r:id="rId76"/>
    <p:sldId id="459" r:id="rId77"/>
    <p:sldId id="460" r:id="rId78"/>
    <p:sldId id="461" r:id="rId79"/>
    <p:sldId id="454" r:id="rId80"/>
    <p:sldId id="475" r:id="rId81"/>
    <p:sldId id="462" r:id="rId82"/>
    <p:sldId id="463" r:id="rId83"/>
    <p:sldId id="476" r:id="rId84"/>
  </p:sldIdLst>
  <p:sldSz cx="12192000" cy="6858000"/>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AES" cryptAlgorithmClass="hash" cryptAlgorithmType="typeAny" cryptAlgorithmSid="14" spinCount="100000" saltData="+xrUbSPh43WWCiP24Lt27g==" hashData="TfLpj7kl0A0gZ5e5JD4IpBqLICzYniO9wlNSPRi8KJnnFY6Z7AJWZtWnI4fZCyH73YiPKX9dmbtzbe+lS396tA=="/>
  <p:extLst>
    <p:ext uri="{521415D9-36F7-43E2-AB2F-B90AF26B5E84}">
      <p14:sectionLst xmlns:p14="http://schemas.microsoft.com/office/powerpoint/2010/main">
        <p14:section name="OpenBridge Workspace" id="{6671151F-36DB-424C-AF7C-778512E77B9D}">
          <p14:sldIdLst>
            <p14:sldId id="333"/>
            <p14:sldId id="394"/>
            <p14:sldId id="393"/>
            <p14:sldId id="466"/>
            <p14:sldId id="469"/>
            <p14:sldId id="438"/>
            <p14:sldId id="470"/>
            <p14:sldId id="439"/>
            <p14:sldId id="358"/>
            <p14:sldId id="435"/>
            <p14:sldId id="436"/>
            <p14:sldId id="447"/>
            <p14:sldId id="446"/>
            <p14:sldId id="448"/>
            <p14:sldId id="361"/>
            <p14:sldId id="437"/>
            <p14:sldId id="440"/>
            <p14:sldId id="442"/>
            <p14:sldId id="443"/>
            <p14:sldId id="441"/>
            <p14:sldId id="444"/>
            <p14:sldId id="445"/>
            <p14:sldId id="451"/>
            <p14:sldId id="452"/>
            <p14:sldId id="471"/>
            <p14:sldId id="384"/>
            <p14:sldId id="365"/>
            <p14:sldId id="371"/>
            <p14:sldId id="367"/>
            <p14:sldId id="377"/>
            <p14:sldId id="378"/>
            <p14:sldId id="415"/>
            <p14:sldId id="413"/>
            <p14:sldId id="414"/>
            <p14:sldId id="374"/>
            <p14:sldId id="373"/>
            <p14:sldId id="311"/>
            <p14:sldId id="399"/>
            <p14:sldId id="400"/>
            <p14:sldId id="380"/>
            <p14:sldId id="409"/>
            <p14:sldId id="402"/>
            <p14:sldId id="403"/>
            <p14:sldId id="404"/>
            <p14:sldId id="405"/>
            <p14:sldId id="406"/>
            <p14:sldId id="407"/>
            <p14:sldId id="408"/>
            <p14:sldId id="410"/>
            <p14:sldId id="411"/>
            <p14:sldId id="416"/>
            <p14:sldId id="418"/>
            <p14:sldId id="417"/>
            <p14:sldId id="419"/>
            <p14:sldId id="421"/>
            <p14:sldId id="420"/>
            <p14:sldId id="422"/>
            <p14:sldId id="423"/>
            <p14:sldId id="425"/>
            <p14:sldId id="424"/>
            <p14:sldId id="427"/>
            <p14:sldId id="426"/>
            <p14:sldId id="412"/>
            <p14:sldId id="472"/>
            <p14:sldId id="473"/>
            <p14:sldId id="456"/>
            <p14:sldId id="457"/>
            <p14:sldId id="449"/>
            <p14:sldId id="453"/>
            <p14:sldId id="474"/>
            <p14:sldId id="455"/>
            <p14:sldId id="458"/>
            <p14:sldId id="459"/>
            <p14:sldId id="460"/>
            <p14:sldId id="461"/>
            <p14:sldId id="454"/>
            <p14:sldId id="475"/>
            <p14:sldId id="462"/>
            <p14:sldId id="463"/>
            <p14:sldId id="47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FD6"/>
    <a:srgbClr val="00B5E2"/>
    <a:srgbClr val="D6D2C4"/>
    <a:srgbClr val="009969"/>
    <a:srgbClr val="B3E6FF"/>
    <a:srgbClr val="006699"/>
    <a:srgbClr val="E7EAF1"/>
    <a:srgbClr val="FFE7D9"/>
    <a:srgbClr val="336699"/>
    <a:srgbClr val="8FC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821" autoAdjust="0"/>
  </p:normalViewPr>
  <p:slideViewPr>
    <p:cSldViewPr>
      <p:cViewPr varScale="1">
        <p:scale>
          <a:sx n="88" d="100"/>
          <a:sy n="88" d="100"/>
        </p:scale>
        <p:origin x="1416" y="96"/>
      </p:cViewPr>
      <p:guideLst>
        <p:guide orient="horz" pos="2160"/>
        <p:guide pos="3840"/>
      </p:guideLst>
    </p:cSldViewPr>
  </p:slideViewPr>
  <p:outlineViewPr>
    <p:cViewPr>
      <p:scale>
        <a:sx n="33" d="100"/>
        <a:sy n="33" d="100"/>
      </p:scale>
      <p:origin x="0" y="23770"/>
    </p:cViewPr>
  </p:outlineViewPr>
  <p:notesTextViewPr>
    <p:cViewPr>
      <p:scale>
        <a:sx n="100" d="100"/>
        <a:sy n="100" d="100"/>
      </p:scale>
      <p:origin x="0" y="0"/>
    </p:cViewPr>
  </p:notesTextViewPr>
  <p:sorterViewPr>
    <p:cViewPr>
      <p:scale>
        <a:sx n="66" d="100"/>
        <a:sy n="66" d="100"/>
      </p:scale>
      <p:origin x="0" y="-3252"/>
    </p:cViewPr>
  </p:sorterViewPr>
  <p:notesViewPr>
    <p:cSldViewPr>
      <p:cViewPr varScale="1">
        <p:scale>
          <a:sx n="76" d="100"/>
          <a:sy n="76" d="100"/>
        </p:scale>
        <p:origin x="3330" y="114"/>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62D831-4F76-474C-A0C2-6510E9EFF483}" type="doc">
      <dgm:prSet loTypeId="urn:microsoft.com/office/officeart/2005/8/layout/hProcess3" loCatId="process" qsTypeId="urn:microsoft.com/office/officeart/2005/8/quickstyle/3d2" qsCatId="3D" csTypeId="urn:microsoft.com/office/officeart/2005/8/colors/accent0_3" csCatId="mainScheme" phldr="1"/>
      <dgm:spPr/>
    </dgm:pt>
    <dgm:pt modelId="{00D804A7-9701-44F5-A0DD-1446AFFA7886}">
      <dgm:prSet phldrT="[Text]"/>
      <dgm:spPr/>
      <dgm:t>
        <a:bodyPr/>
        <a:lstStyle/>
        <a:p>
          <a:r>
            <a:rPr lang="en-US" dirty="0">
              <a:solidFill>
                <a:schemeClr val="bg1"/>
              </a:solidFill>
            </a:rPr>
            <a:t>Sept.-Oct. 2020</a:t>
          </a:r>
        </a:p>
      </dgm:t>
    </dgm:pt>
    <dgm:pt modelId="{7B954D16-6C9B-4FD1-B0D3-E68DB0F5D44B}" type="parTrans" cxnId="{CCE568CB-C7FA-4D3D-A5F3-B2D169AC8A2C}">
      <dgm:prSet/>
      <dgm:spPr/>
      <dgm:t>
        <a:bodyPr/>
        <a:lstStyle/>
        <a:p>
          <a:endParaRPr lang="en-US"/>
        </a:p>
      </dgm:t>
    </dgm:pt>
    <dgm:pt modelId="{B34E18FC-5D4E-4957-8F6E-881862548A2F}" type="sibTrans" cxnId="{CCE568CB-C7FA-4D3D-A5F3-B2D169AC8A2C}">
      <dgm:prSet/>
      <dgm:spPr/>
      <dgm:t>
        <a:bodyPr/>
        <a:lstStyle/>
        <a:p>
          <a:endParaRPr lang="en-US"/>
        </a:p>
      </dgm:t>
    </dgm:pt>
    <dgm:pt modelId="{C1CAE0CE-11A0-47FC-8496-0BDD0B836DD0}">
      <dgm:prSet phldrT="[Text]"/>
      <dgm:spPr/>
      <dgm:t>
        <a:bodyPr/>
        <a:lstStyle/>
        <a:p>
          <a:r>
            <a:rPr lang="en-US" dirty="0">
              <a:solidFill>
                <a:schemeClr val="bg1"/>
              </a:solidFill>
            </a:rPr>
            <a:t>Feb.-April 2021</a:t>
          </a:r>
        </a:p>
      </dgm:t>
    </dgm:pt>
    <dgm:pt modelId="{2CF3268A-7DB0-402D-AE9E-42AB3FA29355}" type="parTrans" cxnId="{E48F6855-8D1C-4718-8941-52613B3A175A}">
      <dgm:prSet/>
      <dgm:spPr/>
      <dgm:t>
        <a:bodyPr/>
        <a:lstStyle/>
        <a:p>
          <a:endParaRPr lang="en-US"/>
        </a:p>
      </dgm:t>
    </dgm:pt>
    <dgm:pt modelId="{FDCE92AF-E521-499E-BEA0-8C21E3FB530C}" type="sibTrans" cxnId="{E48F6855-8D1C-4718-8941-52613B3A175A}">
      <dgm:prSet/>
      <dgm:spPr/>
      <dgm:t>
        <a:bodyPr/>
        <a:lstStyle/>
        <a:p>
          <a:endParaRPr lang="en-US"/>
        </a:p>
      </dgm:t>
    </dgm:pt>
    <dgm:pt modelId="{89D9FBC4-0B15-4122-8D6A-AA64D30DB0F3}">
      <dgm:prSet phldrT="[Text]"/>
      <dgm:spPr/>
      <dgm:t>
        <a:bodyPr/>
        <a:lstStyle/>
        <a:p>
          <a:r>
            <a:rPr lang="en-US" dirty="0">
              <a:solidFill>
                <a:schemeClr val="bg1"/>
              </a:solidFill>
            </a:rPr>
            <a:t>April-Oct. 2021</a:t>
          </a:r>
        </a:p>
      </dgm:t>
    </dgm:pt>
    <dgm:pt modelId="{71D600B2-B6C8-49CA-AA95-0B002FF46334}" type="parTrans" cxnId="{B4AB938B-01B4-4647-AFE6-06C42AB7988E}">
      <dgm:prSet/>
      <dgm:spPr/>
      <dgm:t>
        <a:bodyPr/>
        <a:lstStyle/>
        <a:p>
          <a:endParaRPr lang="en-US"/>
        </a:p>
      </dgm:t>
    </dgm:pt>
    <dgm:pt modelId="{60F4743F-7A9A-45D7-9D8D-B242245AB61B}" type="sibTrans" cxnId="{B4AB938B-01B4-4647-AFE6-06C42AB7988E}">
      <dgm:prSet/>
      <dgm:spPr/>
      <dgm:t>
        <a:bodyPr/>
        <a:lstStyle/>
        <a:p>
          <a:endParaRPr lang="en-US"/>
        </a:p>
      </dgm:t>
    </dgm:pt>
    <dgm:pt modelId="{2B3B38A5-CD24-4E90-8E2D-AC1CC4C36CA9}">
      <dgm:prSet phldrT="[Text]"/>
      <dgm:spPr/>
      <dgm:t>
        <a:bodyPr/>
        <a:lstStyle/>
        <a:p>
          <a:r>
            <a:rPr lang="en-US" dirty="0">
              <a:solidFill>
                <a:schemeClr val="bg1"/>
              </a:solidFill>
            </a:rPr>
            <a:t>Coordinated with OSE.</a:t>
          </a:r>
        </a:p>
      </dgm:t>
    </dgm:pt>
    <dgm:pt modelId="{5BE36B89-EEDF-4BD9-9C1A-F65CA84EC74B}" type="parTrans" cxnId="{FF9641EB-7686-468C-9FAF-BD3654D1CB99}">
      <dgm:prSet/>
      <dgm:spPr/>
      <dgm:t>
        <a:bodyPr/>
        <a:lstStyle/>
        <a:p>
          <a:endParaRPr lang="en-US"/>
        </a:p>
      </dgm:t>
    </dgm:pt>
    <dgm:pt modelId="{266DD81D-6CE6-4CE7-B073-EF406CCEAB86}" type="sibTrans" cxnId="{FF9641EB-7686-468C-9FAF-BD3654D1CB99}">
      <dgm:prSet/>
      <dgm:spPr/>
      <dgm:t>
        <a:bodyPr/>
        <a:lstStyle/>
        <a:p>
          <a:endParaRPr lang="en-US"/>
        </a:p>
      </dgm:t>
    </dgm:pt>
    <dgm:pt modelId="{923F4059-0EA6-48D5-9586-BDE90A163DD5}">
      <dgm:prSet/>
      <dgm:spPr/>
      <dgm:t>
        <a:bodyPr/>
        <a:lstStyle/>
        <a:p>
          <a:r>
            <a:rPr lang="en-US" dirty="0">
              <a:solidFill>
                <a:schemeClr val="bg1"/>
              </a:solidFill>
            </a:rPr>
            <a:t>Modified Bentley’s delivered workspace.</a:t>
          </a:r>
        </a:p>
      </dgm:t>
    </dgm:pt>
    <dgm:pt modelId="{8F33F32D-95E1-4580-B747-C6396C95C7F1}" type="parTrans" cxnId="{C30AE07F-DFE9-4E28-B47D-9DB67ACB36FF}">
      <dgm:prSet/>
      <dgm:spPr/>
      <dgm:t>
        <a:bodyPr/>
        <a:lstStyle/>
        <a:p>
          <a:endParaRPr lang="en-US"/>
        </a:p>
      </dgm:t>
    </dgm:pt>
    <dgm:pt modelId="{2A2B4CFD-19B1-44AB-AAE9-04A40A6FE517}" type="sibTrans" cxnId="{C30AE07F-DFE9-4E28-B47D-9DB67ACB36FF}">
      <dgm:prSet/>
      <dgm:spPr/>
      <dgm:t>
        <a:bodyPr/>
        <a:lstStyle/>
        <a:p>
          <a:endParaRPr lang="en-US"/>
        </a:p>
      </dgm:t>
    </dgm:pt>
    <dgm:pt modelId="{E9492013-9809-4741-ADE9-A19B2670367D}">
      <dgm:prSet/>
      <dgm:spPr/>
      <dgm:t>
        <a:bodyPr/>
        <a:lstStyle/>
        <a:p>
          <a:r>
            <a:rPr lang="en-US" dirty="0">
              <a:solidFill>
                <a:schemeClr val="bg1"/>
              </a:solidFill>
            </a:rPr>
            <a:t>Paused for other priorities. </a:t>
          </a:r>
        </a:p>
      </dgm:t>
    </dgm:pt>
    <dgm:pt modelId="{FD5FCFDE-AE9D-48F9-8CC2-E481253972B9}" type="parTrans" cxnId="{FE4A7E2C-FE1A-44F7-A8D3-F546A07AF095}">
      <dgm:prSet/>
      <dgm:spPr/>
      <dgm:t>
        <a:bodyPr/>
        <a:lstStyle/>
        <a:p>
          <a:endParaRPr lang="en-US"/>
        </a:p>
      </dgm:t>
    </dgm:pt>
    <dgm:pt modelId="{3E60D7A9-7568-4D23-81FC-5F59BF389973}" type="sibTrans" cxnId="{FE4A7E2C-FE1A-44F7-A8D3-F546A07AF095}">
      <dgm:prSet/>
      <dgm:spPr/>
      <dgm:t>
        <a:bodyPr/>
        <a:lstStyle/>
        <a:p>
          <a:endParaRPr lang="en-US"/>
        </a:p>
      </dgm:t>
    </dgm:pt>
    <dgm:pt modelId="{7D22215C-4D5C-4ADD-9470-20F7341A0C80}">
      <dgm:prSet phldrT="[Text]"/>
      <dgm:spPr/>
      <dgm:t>
        <a:bodyPr/>
        <a:lstStyle/>
        <a:p>
          <a:r>
            <a:rPr lang="en-US" dirty="0">
              <a:solidFill>
                <a:schemeClr val="bg1"/>
              </a:solidFill>
            </a:rPr>
            <a:t>Discovery meetings w/ Bentley for use of Success Play.</a:t>
          </a:r>
        </a:p>
      </dgm:t>
    </dgm:pt>
    <dgm:pt modelId="{1A8275AB-A98E-4D37-9F00-0C6B96D595F3}" type="parTrans" cxnId="{88D1C770-15C0-4048-805A-DBBE80442376}">
      <dgm:prSet/>
      <dgm:spPr/>
      <dgm:t>
        <a:bodyPr/>
        <a:lstStyle/>
        <a:p>
          <a:endParaRPr lang="en-US"/>
        </a:p>
      </dgm:t>
    </dgm:pt>
    <dgm:pt modelId="{69AB54FA-B8EB-479F-8D68-81BE24232E5E}" type="sibTrans" cxnId="{88D1C770-15C0-4048-805A-DBBE80442376}">
      <dgm:prSet/>
      <dgm:spPr/>
      <dgm:t>
        <a:bodyPr/>
        <a:lstStyle/>
        <a:p>
          <a:endParaRPr lang="en-US"/>
        </a:p>
      </dgm:t>
    </dgm:pt>
    <dgm:pt modelId="{73BF294E-521A-49A0-987D-4263D6A17B63}">
      <dgm:prSet/>
      <dgm:spPr/>
      <dgm:t>
        <a:bodyPr/>
        <a:lstStyle/>
        <a:p>
          <a:r>
            <a:rPr lang="en-US" dirty="0">
              <a:solidFill>
                <a:schemeClr val="bg1"/>
              </a:solidFill>
            </a:rPr>
            <a:t>Established Oct. 2021 beta release timeline.</a:t>
          </a:r>
        </a:p>
      </dgm:t>
    </dgm:pt>
    <dgm:pt modelId="{91C4141F-6CEC-4DC7-969E-2B678875B52B}" type="parTrans" cxnId="{6E2E7B7C-1302-4CAD-BF6D-850F12D23FF5}">
      <dgm:prSet/>
      <dgm:spPr/>
      <dgm:t>
        <a:bodyPr/>
        <a:lstStyle/>
        <a:p>
          <a:endParaRPr lang="en-US"/>
        </a:p>
      </dgm:t>
    </dgm:pt>
    <dgm:pt modelId="{04212A70-B4C5-46C3-816C-07F9F5AAE21C}" type="sibTrans" cxnId="{6E2E7B7C-1302-4CAD-BF6D-850F12D23FF5}">
      <dgm:prSet/>
      <dgm:spPr/>
      <dgm:t>
        <a:bodyPr/>
        <a:lstStyle/>
        <a:p>
          <a:endParaRPr lang="en-US"/>
        </a:p>
      </dgm:t>
    </dgm:pt>
    <dgm:pt modelId="{E3D1C79B-A909-477C-A584-05D116BD93D5}">
      <dgm:prSet phldrT="[Text]"/>
      <dgm:spPr/>
      <dgm:t>
        <a:bodyPr/>
        <a:lstStyle/>
        <a:p>
          <a:r>
            <a:rPr lang="en-US" dirty="0">
              <a:solidFill>
                <a:schemeClr val="bg1"/>
              </a:solidFill>
            </a:rPr>
            <a:t>Coordination with OSE, Bentley, CADD/Mapping.</a:t>
          </a:r>
        </a:p>
      </dgm:t>
    </dgm:pt>
    <dgm:pt modelId="{7AC3D140-3580-4BDA-9EBF-096FFFCF0F74}" type="parTrans" cxnId="{13CED5F8-AE6A-4EA0-ACF9-E1A688BE234F}">
      <dgm:prSet/>
      <dgm:spPr/>
      <dgm:t>
        <a:bodyPr/>
        <a:lstStyle/>
        <a:p>
          <a:endParaRPr lang="en-US"/>
        </a:p>
      </dgm:t>
    </dgm:pt>
    <dgm:pt modelId="{130C7F0B-335D-4658-8CFB-91FBB29AAE75}" type="sibTrans" cxnId="{13CED5F8-AE6A-4EA0-ACF9-E1A688BE234F}">
      <dgm:prSet/>
      <dgm:spPr/>
      <dgm:t>
        <a:bodyPr/>
        <a:lstStyle/>
        <a:p>
          <a:endParaRPr lang="en-US"/>
        </a:p>
      </dgm:t>
    </dgm:pt>
    <dgm:pt modelId="{7A1A9BFF-F488-455C-817F-F5C2EA3B6179}">
      <dgm:prSet/>
      <dgm:spPr/>
      <dgm:t>
        <a:bodyPr/>
        <a:lstStyle/>
        <a:p>
          <a:r>
            <a:rPr lang="en-US" dirty="0">
              <a:solidFill>
                <a:schemeClr val="bg1"/>
              </a:solidFill>
            </a:rPr>
            <a:t>Bentley reviewed and enhanced workspace.</a:t>
          </a:r>
        </a:p>
      </dgm:t>
    </dgm:pt>
    <dgm:pt modelId="{63988B88-5C7C-47E1-890D-14ABBE1C35DB}" type="parTrans" cxnId="{DDDB72A7-CC8C-4EEF-8333-CCC4CD582172}">
      <dgm:prSet/>
      <dgm:spPr/>
      <dgm:t>
        <a:bodyPr/>
        <a:lstStyle/>
        <a:p>
          <a:endParaRPr lang="en-US"/>
        </a:p>
      </dgm:t>
    </dgm:pt>
    <dgm:pt modelId="{822D8D3A-AE6E-49C6-9A09-B9D6BC0776E4}" type="sibTrans" cxnId="{DDDB72A7-CC8C-4EEF-8333-CCC4CD582172}">
      <dgm:prSet/>
      <dgm:spPr/>
      <dgm:t>
        <a:bodyPr/>
        <a:lstStyle/>
        <a:p>
          <a:endParaRPr lang="en-US"/>
        </a:p>
      </dgm:t>
    </dgm:pt>
    <dgm:pt modelId="{EC086E96-2C00-4043-A837-B4C2A8AE65C5}">
      <dgm:prSet/>
      <dgm:spPr/>
      <dgm:t>
        <a:bodyPr/>
        <a:lstStyle/>
        <a:p>
          <a:r>
            <a:rPr lang="en-US" dirty="0">
              <a:solidFill>
                <a:schemeClr val="bg1"/>
              </a:solidFill>
            </a:rPr>
            <a:t>Bentley is developing custom abutment parametric cells.</a:t>
          </a:r>
        </a:p>
      </dgm:t>
    </dgm:pt>
    <dgm:pt modelId="{7A1A76EA-BF33-44CD-B9D7-2C5F2BDCDE3A}" type="parTrans" cxnId="{4F498227-4301-4F14-ABCC-E193FE36DE65}">
      <dgm:prSet/>
      <dgm:spPr/>
      <dgm:t>
        <a:bodyPr/>
        <a:lstStyle/>
        <a:p>
          <a:endParaRPr lang="en-US"/>
        </a:p>
      </dgm:t>
    </dgm:pt>
    <dgm:pt modelId="{A295EB80-1331-4289-8BA9-574EE7B84CA2}" type="sibTrans" cxnId="{4F498227-4301-4F14-ABCC-E193FE36DE65}">
      <dgm:prSet/>
      <dgm:spPr/>
      <dgm:t>
        <a:bodyPr/>
        <a:lstStyle/>
        <a:p>
          <a:endParaRPr lang="en-US"/>
        </a:p>
      </dgm:t>
    </dgm:pt>
    <dgm:pt modelId="{79F256AF-8F45-468A-9E21-DF983F5AFB26}" type="pres">
      <dgm:prSet presAssocID="{2162D831-4F76-474C-A0C2-6510E9EFF483}" presName="Name0" presStyleCnt="0">
        <dgm:presLayoutVars>
          <dgm:dir/>
          <dgm:animLvl val="lvl"/>
          <dgm:resizeHandles val="exact"/>
        </dgm:presLayoutVars>
      </dgm:prSet>
      <dgm:spPr/>
    </dgm:pt>
    <dgm:pt modelId="{0D4DA3F0-7DD2-464B-9101-6F14C0E2801E}" type="pres">
      <dgm:prSet presAssocID="{2162D831-4F76-474C-A0C2-6510E9EFF483}" presName="dummy" presStyleCnt="0"/>
      <dgm:spPr/>
    </dgm:pt>
    <dgm:pt modelId="{91667F85-12AB-46EB-81C7-1F2423678A46}" type="pres">
      <dgm:prSet presAssocID="{2162D831-4F76-474C-A0C2-6510E9EFF483}" presName="linH" presStyleCnt="0"/>
      <dgm:spPr/>
    </dgm:pt>
    <dgm:pt modelId="{755D7ABB-72E6-41D2-B8C9-6F6D3346FE17}" type="pres">
      <dgm:prSet presAssocID="{2162D831-4F76-474C-A0C2-6510E9EFF483}" presName="padding1" presStyleCnt="0"/>
      <dgm:spPr/>
    </dgm:pt>
    <dgm:pt modelId="{7F37D228-9A00-48CF-B796-D4A0BC136D2A}" type="pres">
      <dgm:prSet presAssocID="{00D804A7-9701-44F5-A0DD-1446AFFA7886}" presName="linV" presStyleCnt="0"/>
      <dgm:spPr/>
    </dgm:pt>
    <dgm:pt modelId="{D98C2C36-E502-4FFF-9541-71890F25C07D}" type="pres">
      <dgm:prSet presAssocID="{00D804A7-9701-44F5-A0DD-1446AFFA7886}" presName="spVertical1" presStyleCnt="0"/>
      <dgm:spPr/>
    </dgm:pt>
    <dgm:pt modelId="{9E46F087-D1CD-46F0-BA73-48899CF97E62}" type="pres">
      <dgm:prSet presAssocID="{00D804A7-9701-44F5-A0DD-1446AFFA7886}" presName="parTx" presStyleLbl="revTx" presStyleIdx="0" presStyleCnt="6" custLinFactNeighborX="23774" custLinFactNeighborY="-17477">
        <dgm:presLayoutVars>
          <dgm:chMax val="0"/>
          <dgm:chPref val="0"/>
          <dgm:bulletEnabled val="1"/>
        </dgm:presLayoutVars>
      </dgm:prSet>
      <dgm:spPr/>
    </dgm:pt>
    <dgm:pt modelId="{11438500-F95D-40AB-9EC5-364CB8C8551B}" type="pres">
      <dgm:prSet presAssocID="{00D804A7-9701-44F5-A0DD-1446AFFA7886}" presName="spVertical2" presStyleCnt="0"/>
      <dgm:spPr/>
    </dgm:pt>
    <dgm:pt modelId="{D6485F94-652F-4429-A240-0D7D3EA3EDBD}" type="pres">
      <dgm:prSet presAssocID="{00D804A7-9701-44F5-A0DD-1446AFFA7886}" presName="spVertical3" presStyleCnt="0"/>
      <dgm:spPr/>
    </dgm:pt>
    <dgm:pt modelId="{07D46FBA-FF85-4759-B38D-769342A1A07F}" type="pres">
      <dgm:prSet presAssocID="{00D804A7-9701-44F5-A0DD-1446AFFA7886}" presName="desTx" presStyleLbl="revTx" presStyleIdx="1" presStyleCnt="6" custScaleX="114739" custLinFactNeighborX="21512">
        <dgm:presLayoutVars>
          <dgm:bulletEnabled val="1"/>
        </dgm:presLayoutVars>
      </dgm:prSet>
      <dgm:spPr/>
    </dgm:pt>
    <dgm:pt modelId="{4E4F8F93-87CC-4FBC-9D2D-C98317CE409D}" type="pres">
      <dgm:prSet presAssocID="{B34E18FC-5D4E-4957-8F6E-881862548A2F}" presName="space" presStyleCnt="0"/>
      <dgm:spPr/>
    </dgm:pt>
    <dgm:pt modelId="{F6BD3D3F-B61A-48BD-8BE8-635CC2683C16}" type="pres">
      <dgm:prSet presAssocID="{C1CAE0CE-11A0-47FC-8496-0BDD0B836DD0}" presName="linV" presStyleCnt="0"/>
      <dgm:spPr/>
    </dgm:pt>
    <dgm:pt modelId="{45F7B098-C269-4BB0-86DE-CB30E00C7E92}" type="pres">
      <dgm:prSet presAssocID="{C1CAE0CE-11A0-47FC-8496-0BDD0B836DD0}" presName="spVertical1" presStyleCnt="0"/>
      <dgm:spPr/>
    </dgm:pt>
    <dgm:pt modelId="{B99C2835-4088-4491-A037-7A0BFCBA357A}" type="pres">
      <dgm:prSet presAssocID="{C1CAE0CE-11A0-47FC-8496-0BDD0B836DD0}" presName="parTx" presStyleLbl="revTx" presStyleIdx="2" presStyleCnt="6" custScaleX="84121" custLinFactNeighborX="29127" custLinFactNeighborY="-17477">
        <dgm:presLayoutVars>
          <dgm:chMax val="0"/>
          <dgm:chPref val="0"/>
          <dgm:bulletEnabled val="1"/>
        </dgm:presLayoutVars>
      </dgm:prSet>
      <dgm:spPr/>
    </dgm:pt>
    <dgm:pt modelId="{4878FAC7-0824-4CE1-8547-43F00775ECFF}" type="pres">
      <dgm:prSet presAssocID="{C1CAE0CE-11A0-47FC-8496-0BDD0B836DD0}" presName="spVertical2" presStyleCnt="0"/>
      <dgm:spPr/>
    </dgm:pt>
    <dgm:pt modelId="{3347E00B-0FC4-489B-BB76-9B8DCD9E6CD2}" type="pres">
      <dgm:prSet presAssocID="{C1CAE0CE-11A0-47FC-8496-0BDD0B836DD0}" presName="spVertical3" presStyleCnt="0"/>
      <dgm:spPr/>
    </dgm:pt>
    <dgm:pt modelId="{F9B8A4CF-179D-4F54-8D23-BACE4DCD7136}" type="pres">
      <dgm:prSet presAssocID="{C1CAE0CE-11A0-47FC-8496-0BDD0B836DD0}" presName="desTx" presStyleLbl="revTx" presStyleIdx="3" presStyleCnt="6" custLinFactNeighborX="27281">
        <dgm:presLayoutVars>
          <dgm:bulletEnabled val="1"/>
        </dgm:presLayoutVars>
      </dgm:prSet>
      <dgm:spPr/>
    </dgm:pt>
    <dgm:pt modelId="{DD27D106-C7FF-458B-9F8E-A69CB6B7807A}" type="pres">
      <dgm:prSet presAssocID="{FDCE92AF-E521-499E-BEA0-8C21E3FB530C}" presName="space" presStyleCnt="0"/>
      <dgm:spPr/>
    </dgm:pt>
    <dgm:pt modelId="{402FC1E3-C7AE-426F-8F1E-2D109E65C8C7}" type="pres">
      <dgm:prSet presAssocID="{89D9FBC4-0B15-4122-8D6A-AA64D30DB0F3}" presName="linV" presStyleCnt="0"/>
      <dgm:spPr/>
    </dgm:pt>
    <dgm:pt modelId="{ED34FCDD-F7FB-4434-96DD-325C8EAD1FE2}" type="pres">
      <dgm:prSet presAssocID="{89D9FBC4-0B15-4122-8D6A-AA64D30DB0F3}" presName="spVertical1" presStyleCnt="0"/>
      <dgm:spPr/>
    </dgm:pt>
    <dgm:pt modelId="{A4FAE8B5-2277-4EBD-97DB-0AEDF8181BB2}" type="pres">
      <dgm:prSet presAssocID="{89D9FBC4-0B15-4122-8D6A-AA64D30DB0F3}" presName="parTx" presStyleLbl="revTx" presStyleIdx="4" presStyleCnt="6" custScaleX="77490" custLinFactNeighborX="26633" custLinFactNeighborY="-17477">
        <dgm:presLayoutVars>
          <dgm:chMax val="0"/>
          <dgm:chPref val="0"/>
          <dgm:bulletEnabled val="1"/>
        </dgm:presLayoutVars>
      </dgm:prSet>
      <dgm:spPr/>
    </dgm:pt>
    <dgm:pt modelId="{3AA0B1F3-FBE1-443B-8C4A-A51D8B87B4ED}" type="pres">
      <dgm:prSet presAssocID="{89D9FBC4-0B15-4122-8D6A-AA64D30DB0F3}" presName="spVertical2" presStyleCnt="0"/>
      <dgm:spPr/>
    </dgm:pt>
    <dgm:pt modelId="{E004902A-7421-4D72-A471-D44D1A96AC3F}" type="pres">
      <dgm:prSet presAssocID="{89D9FBC4-0B15-4122-8D6A-AA64D30DB0F3}" presName="spVertical3" presStyleCnt="0"/>
      <dgm:spPr/>
    </dgm:pt>
    <dgm:pt modelId="{9FA9230E-37F1-40E9-9223-4F061311357B}" type="pres">
      <dgm:prSet presAssocID="{89D9FBC4-0B15-4122-8D6A-AA64D30DB0F3}" presName="desTx" presStyleLbl="revTx" presStyleIdx="5" presStyleCnt="6" custScaleX="121331" custLinFactNeighborX="38769">
        <dgm:presLayoutVars>
          <dgm:bulletEnabled val="1"/>
        </dgm:presLayoutVars>
      </dgm:prSet>
      <dgm:spPr/>
    </dgm:pt>
    <dgm:pt modelId="{D23AB892-DB13-4ABE-9AEA-EA17283748DA}" type="pres">
      <dgm:prSet presAssocID="{2162D831-4F76-474C-A0C2-6510E9EFF483}" presName="padding2" presStyleCnt="0"/>
      <dgm:spPr/>
    </dgm:pt>
    <dgm:pt modelId="{FF1C4F32-1AFD-4E21-B6D4-5D1782988E8E}" type="pres">
      <dgm:prSet presAssocID="{2162D831-4F76-474C-A0C2-6510E9EFF483}" presName="negArrow" presStyleCnt="0"/>
      <dgm:spPr/>
    </dgm:pt>
    <dgm:pt modelId="{52A7B6EE-4B4A-4676-8F4F-8DEF23E84D81}" type="pres">
      <dgm:prSet presAssocID="{2162D831-4F76-474C-A0C2-6510E9EFF483}" presName="backgroundArrow" presStyleLbl="node1" presStyleIdx="0" presStyleCnt="1" custAng="10800000" custScaleY="103322" custLinFactNeighborX="2133" custLinFactNeighborY="-8070"/>
      <dgm:spPr/>
    </dgm:pt>
  </dgm:ptLst>
  <dgm:cxnLst>
    <dgm:cxn modelId="{C3C45404-8A40-4F5D-92E6-BA55B5B9C470}" type="presOf" srcId="{E9492013-9809-4741-ADE9-A19B2670367D}" destId="{07D46FBA-FF85-4759-B38D-769342A1A07F}" srcOrd="0" destOrd="2" presId="urn:microsoft.com/office/officeart/2005/8/layout/hProcess3"/>
    <dgm:cxn modelId="{9E981F08-A243-477A-A6AE-A762021A33CE}" type="presOf" srcId="{2B3B38A5-CD24-4E90-8E2D-AC1CC4C36CA9}" destId="{07D46FBA-FF85-4759-B38D-769342A1A07F}" srcOrd="0" destOrd="0" presId="urn:microsoft.com/office/officeart/2005/8/layout/hProcess3"/>
    <dgm:cxn modelId="{E6D9A514-D16B-4E14-928C-08272F60FF0B}" type="presOf" srcId="{923F4059-0EA6-48D5-9586-BDE90A163DD5}" destId="{07D46FBA-FF85-4759-B38D-769342A1A07F}" srcOrd="0" destOrd="1" presId="urn:microsoft.com/office/officeart/2005/8/layout/hProcess3"/>
    <dgm:cxn modelId="{5E332426-C0FD-419D-A3AC-33D374922C95}" type="presOf" srcId="{7D22215C-4D5C-4ADD-9470-20F7341A0C80}" destId="{F9B8A4CF-179D-4F54-8D23-BACE4DCD7136}" srcOrd="0" destOrd="0" presId="urn:microsoft.com/office/officeart/2005/8/layout/hProcess3"/>
    <dgm:cxn modelId="{4F498227-4301-4F14-ABCC-E193FE36DE65}" srcId="{89D9FBC4-0B15-4122-8D6A-AA64D30DB0F3}" destId="{EC086E96-2C00-4043-A837-B4C2A8AE65C5}" srcOrd="2" destOrd="0" parTransId="{7A1A76EA-BF33-44CD-B9D7-2C5F2BDCDE3A}" sibTransId="{A295EB80-1331-4289-8BA9-574EE7B84CA2}"/>
    <dgm:cxn modelId="{FE4A7E2C-FE1A-44F7-A8D3-F546A07AF095}" srcId="{00D804A7-9701-44F5-A0DD-1446AFFA7886}" destId="{E9492013-9809-4741-ADE9-A19B2670367D}" srcOrd="2" destOrd="0" parTransId="{FD5FCFDE-AE9D-48F9-8CC2-E481253972B9}" sibTransId="{3E60D7A9-7568-4D23-81FC-5F59BF389973}"/>
    <dgm:cxn modelId="{61C8654A-6C4C-44DE-B70B-A90A70DE8970}" type="presOf" srcId="{E3D1C79B-A909-477C-A584-05D116BD93D5}" destId="{9FA9230E-37F1-40E9-9223-4F061311357B}" srcOrd="0" destOrd="0" presId="urn:microsoft.com/office/officeart/2005/8/layout/hProcess3"/>
    <dgm:cxn modelId="{72699F6C-721D-4BFE-AF99-B15A28640929}" type="presOf" srcId="{2162D831-4F76-474C-A0C2-6510E9EFF483}" destId="{79F256AF-8F45-468A-9E21-DF983F5AFB26}" srcOrd="0" destOrd="0" presId="urn:microsoft.com/office/officeart/2005/8/layout/hProcess3"/>
    <dgm:cxn modelId="{88D1C770-15C0-4048-805A-DBBE80442376}" srcId="{C1CAE0CE-11A0-47FC-8496-0BDD0B836DD0}" destId="{7D22215C-4D5C-4ADD-9470-20F7341A0C80}" srcOrd="0" destOrd="0" parTransId="{1A8275AB-A98E-4D37-9F00-0C6B96D595F3}" sibTransId="{69AB54FA-B8EB-479F-8D68-81BE24232E5E}"/>
    <dgm:cxn modelId="{E48F6855-8D1C-4718-8941-52613B3A175A}" srcId="{2162D831-4F76-474C-A0C2-6510E9EFF483}" destId="{C1CAE0CE-11A0-47FC-8496-0BDD0B836DD0}" srcOrd="1" destOrd="0" parTransId="{2CF3268A-7DB0-402D-AE9E-42AB3FA29355}" sibTransId="{FDCE92AF-E521-499E-BEA0-8C21E3FB530C}"/>
    <dgm:cxn modelId="{6E2E7B7C-1302-4CAD-BF6D-850F12D23FF5}" srcId="{C1CAE0CE-11A0-47FC-8496-0BDD0B836DD0}" destId="{73BF294E-521A-49A0-987D-4263D6A17B63}" srcOrd="1" destOrd="0" parTransId="{91C4141F-6CEC-4DC7-969E-2B678875B52B}" sibTransId="{04212A70-B4C5-46C3-816C-07F9F5AAE21C}"/>
    <dgm:cxn modelId="{C30AE07F-DFE9-4E28-B47D-9DB67ACB36FF}" srcId="{00D804A7-9701-44F5-A0DD-1446AFFA7886}" destId="{923F4059-0EA6-48D5-9586-BDE90A163DD5}" srcOrd="1" destOrd="0" parTransId="{8F33F32D-95E1-4580-B747-C6396C95C7F1}" sibTransId="{2A2B4CFD-19B1-44AB-AAE9-04A40A6FE517}"/>
    <dgm:cxn modelId="{B4AB938B-01B4-4647-AFE6-06C42AB7988E}" srcId="{2162D831-4F76-474C-A0C2-6510E9EFF483}" destId="{89D9FBC4-0B15-4122-8D6A-AA64D30DB0F3}" srcOrd="2" destOrd="0" parTransId="{71D600B2-B6C8-49CA-AA95-0B002FF46334}" sibTransId="{60F4743F-7A9A-45D7-9D8D-B242245AB61B}"/>
    <dgm:cxn modelId="{DDDB72A7-CC8C-4EEF-8333-CCC4CD582172}" srcId="{89D9FBC4-0B15-4122-8D6A-AA64D30DB0F3}" destId="{7A1A9BFF-F488-455C-817F-F5C2EA3B6179}" srcOrd="1" destOrd="0" parTransId="{63988B88-5C7C-47E1-890D-14ABBE1C35DB}" sibTransId="{822D8D3A-AE6E-49C6-9A09-B9D6BC0776E4}"/>
    <dgm:cxn modelId="{32FF96BA-46A0-4BAF-ADD5-9075B845CC49}" type="presOf" srcId="{EC086E96-2C00-4043-A837-B4C2A8AE65C5}" destId="{9FA9230E-37F1-40E9-9223-4F061311357B}" srcOrd="0" destOrd="2" presId="urn:microsoft.com/office/officeart/2005/8/layout/hProcess3"/>
    <dgm:cxn modelId="{A63884BB-92AE-43D7-B68A-AD0252F49543}" type="presOf" srcId="{00D804A7-9701-44F5-A0DD-1446AFFA7886}" destId="{9E46F087-D1CD-46F0-BA73-48899CF97E62}" srcOrd="0" destOrd="0" presId="urn:microsoft.com/office/officeart/2005/8/layout/hProcess3"/>
    <dgm:cxn modelId="{5833CCBC-99AB-4936-992C-8D5E64FB5F10}" type="presOf" srcId="{C1CAE0CE-11A0-47FC-8496-0BDD0B836DD0}" destId="{B99C2835-4088-4491-A037-7A0BFCBA357A}" srcOrd="0" destOrd="0" presId="urn:microsoft.com/office/officeart/2005/8/layout/hProcess3"/>
    <dgm:cxn modelId="{16A2F0BC-58F2-441D-AAC6-D5EE49F1AE24}" type="presOf" srcId="{89D9FBC4-0B15-4122-8D6A-AA64D30DB0F3}" destId="{A4FAE8B5-2277-4EBD-97DB-0AEDF8181BB2}" srcOrd="0" destOrd="0" presId="urn:microsoft.com/office/officeart/2005/8/layout/hProcess3"/>
    <dgm:cxn modelId="{CCE568CB-C7FA-4D3D-A5F3-B2D169AC8A2C}" srcId="{2162D831-4F76-474C-A0C2-6510E9EFF483}" destId="{00D804A7-9701-44F5-A0DD-1446AFFA7886}" srcOrd="0" destOrd="0" parTransId="{7B954D16-6C9B-4FD1-B0D3-E68DB0F5D44B}" sibTransId="{B34E18FC-5D4E-4957-8F6E-881862548A2F}"/>
    <dgm:cxn modelId="{FF9641EB-7686-468C-9FAF-BD3654D1CB99}" srcId="{00D804A7-9701-44F5-A0DD-1446AFFA7886}" destId="{2B3B38A5-CD24-4E90-8E2D-AC1CC4C36CA9}" srcOrd="0" destOrd="0" parTransId="{5BE36B89-EEDF-4BD9-9C1A-F65CA84EC74B}" sibTransId="{266DD81D-6CE6-4CE7-B073-EF406CCEAB86}"/>
    <dgm:cxn modelId="{FB507FF8-E75D-42E8-B8BC-5E8895ED06C2}" type="presOf" srcId="{73BF294E-521A-49A0-987D-4263D6A17B63}" destId="{F9B8A4CF-179D-4F54-8D23-BACE4DCD7136}" srcOrd="0" destOrd="1" presId="urn:microsoft.com/office/officeart/2005/8/layout/hProcess3"/>
    <dgm:cxn modelId="{13CED5F8-AE6A-4EA0-ACF9-E1A688BE234F}" srcId="{89D9FBC4-0B15-4122-8D6A-AA64D30DB0F3}" destId="{E3D1C79B-A909-477C-A584-05D116BD93D5}" srcOrd="0" destOrd="0" parTransId="{7AC3D140-3580-4BDA-9EBF-096FFFCF0F74}" sibTransId="{130C7F0B-335D-4658-8CFB-91FBB29AAE75}"/>
    <dgm:cxn modelId="{D44D72FE-0388-49F8-BECF-85C4167EAA5E}" type="presOf" srcId="{7A1A9BFF-F488-455C-817F-F5C2EA3B6179}" destId="{9FA9230E-37F1-40E9-9223-4F061311357B}" srcOrd="0" destOrd="1" presId="urn:microsoft.com/office/officeart/2005/8/layout/hProcess3"/>
    <dgm:cxn modelId="{EFB0C1E0-0C56-4B42-BB66-0B7C897F11A5}" type="presParOf" srcId="{79F256AF-8F45-468A-9E21-DF983F5AFB26}" destId="{0D4DA3F0-7DD2-464B-9101-6F14C0E2801E}" srcOrd="0" destOrd="0" presId="urn:microsoft.com/office/officeart/2005/8/layout/hProcess3"/>
    <dgm:cxn modelId="{232F7412-8820-4028-BA37-EC67C1DB1B2B}" type="presParOf" srcId="{79F256AF-8F45-468A-9E21-DF983F5AFB26}" destId="{91667F85-12AB-46EB-81C7-1F2423678A46}" srcOrd="1" destOrd="0" presId="urn:microsoft.com/office/officeart/2005/8/layout/hProcess3"/>
    <dgm:cxn modelId="{BE17D16F-B46E-4975-996D-4B06BE1C4061}" type="presParOf" srcId="{91667F85-12AB-46EB-81C7-1F2423678A46}" destId="{755D7ABB-72E6-41D2-B8C9-6F6D3346FE17}" srcOrd="0" destOrd="0" presId="urn:microsoft.com/office/officeart/2005/8/layout/hProcess3"/>
    <dgm:cxn modelId="{61688604-4F32-40EA-ACC1-ECAF0C332554}" type="presParOf" srcId="{91667F85-12AB-46EB-81C7-1F2423678A46}" destId="{7F37D228-9A00-48CF-B796-D4A0BC136D2A}" srcOrd="1" destOrd="0" presId="urn:microsoft.com/office/officeart/2005/8/layout/hProcess3"/>
    <dgm:cxn modelId="{BC7F93AD-6C45-41B4-9FE6-E2F5CCE43EEF}" type="presParOf" srcId="{7F37D228-9A00-48CF-B796-D4A0BC136D2A}" destId="{D98C2C36-E502-4FFF-9541-71890F25C07D}" srcOrd="0" destOrd="0" presId="urn:microsoft.com/office/officeart/2005/8/layout/hProcess3"/>
    <dgm:cxn modelId="{90CDB585-837B-4642-8EAF-D667BD3DC56F}" type="presParOf" srcId="{7F37D228-9A00-48CF-B796-D4A0BC136D2A}" destId="{9E46F087-D1CD-46F0-BA73-48899CF97E62}" srcOrd="1" destOrd="0" presId="urn:microsoft.com/office/officeart/2005/8/layout/hProcess3"/>
    <dgm:cxn modelId="{F20D6D13-B1D9-47D1-A326-547118590BD7}" type="presParOf" srcId="{7F37D228-9A00-48CF-B796-D4A0BC136D2A}" destId="{11438500-F95D-40AB-9EC5-364CB8C8551B}" srcOrd="2" destOrd="0" presId="urn:microsoft.com/office/officeart/2005/8/layout/hProcess3"/>
    <dgm:cxn modelId="{292E5DD9-6B09-4E50-AF05-9EBCCD222216}" type="presParOf" srcId="{7F37D228-9A00-48CF-B796-D4A0BC136D2A}" destId="{D6485F94-652F-4429-A240-0D7D3EA3EDBD}" srcOrd="3" destOrd="0" presId="urn:microsoft.com/office/officeart/2005/8/layout/hProcess3"/>
    <dgm:cxn modelId="{E844838A-ECB5-4EAD-A65A-A66477F16C0B}" type="presParOf" srcId="{7F37D228-9A00-48CF-B796-D4A0BC136D2A}" destId="{07D46FBA-FF85-4759-B38D-769342A1A07F}" srcOrd="4" destOrd="0" presId="urn:microsoft.com/office/officeart/2005/8/layout/hProcess3"/>
    <dgm:cxn modelId="{3590470F-DFDA-4825-BDE3-A7EE16308618}" type="presParOf" srcId="{91667F85-12AB-46EB-81C7-1F2423678A46}" destId="{4E4F8F93-87CC-4FBC-9D2D-C98317CE409D}" srcOrd="2" destOrd="0" presId="urn:microsoft.com/office/officeart/2005/8/layout/hProcess3"/>
    <dgm:cxn modelId="{F30EAB2D-C3AA-4BAB-B0D7-30C9A9A311F5}" type="presParOf" srcId="{91667F85-12AB-46EB-81C7-1F2423678A46}" destId="{F6BD3D3F-B61A-48BD-8BE8-635CC2683C16}" srcOrd="3" destOrd="0" presId="urn:microsoft.com/office/officeart/2005/8/layout/hProcess3"/>
    <dgm:cxn modelId="{EE20C258-BFA8-425F-A87F-DB0FC533368D}" type="presParOf" srcId="{F6BD3D3F-B61A-48BD-8BE8-635CC2683C16}" destId="{45F7B098-C269-4BB0-86DE-CB30E00C7E92}" srcOrd="0" destOrd="0" presId="urn:microsoft.com/office/officeart/2005/8/layout/hProcess3"/>
    <dgm:cxn modelId="{08D60A9D-CEA3-446D-BE2A-C18F7949C79B}" type="presParOf" srcId="{F6BD3D3F-B61A-48BD-8BE8-635CC2683C16}" destId="{B99C2835-4088-4491-A037-7A0BFCBA357A}" srcOrd="1" destOrd="0" presId="urn:microsoft.com/office/officeart/2005/8/layout/hProcess3"/>
    <dgm:cxn modelId="{1C604596-8AA1-4666-A52A-EF6383DE295A}" type="presParOf" srcId="{F6BD3D3F-B61A-48BD-8BE8-635CC2683C16}" destId="{4878FAC7-0824-4CE1-8547-43F00775ECFF}" srcOrd="2" destOrd="0" presId="urn:microsoft.com/office/officeart/2005/8/layout/hProcess3"/>
    <dgm:cxn modelId="{A91055E6-AD0F-40CC-9A1A-BCD3A78D4244}" type="presParOf" srcId="{F6BD3D3F-B61A-48BD-8BE8-635CC2683C16}" destId="{3347E00B-0FC4-489B-BB76-9B8DCD9E6CD2}" srcOrd="3" destOrd="0" presId="urn:microsoft.com/office/officeart/2005/8/layout/hProcess3"/>
    <dgm:cxn modelId="{D35DF675-EA66-44AB-A9C0-710776376FF4}" type="presParOf" srcId="{F6BD3D3F-B61A-48BD-8BE8-635CC2683C16}" destId="{F9B8A4CF-179D-4F54-8D23-BACE4DCD7136}" srcOrd="4" destOrd="0" presId="urn:microsoft.com/office/officeart/2005/8/layout/hProcess3"/>
    <dgm:cxn modelId="{45511812-5147-4831-947F-CB5CA1DE4283}" type="presParOf" srcId="{91667F85-12AB-46EB-81C7-1F2423678A46}" destId="{DD27D106-C7FF-458B-9F8E-A69CB6B7807A}" srcOrd="4" destOrd="0" presId="urn:microsoft.com/office/officeart/2005/8/layout/hProcess3"/>
    <dgm:cxn modelId="{D9F1BE8B-2347-42DE-A113-AD22DDACF9CF}" type="presParOf" srcId="{91667F85-12AB-46EB-81C7-1F2423678A46}" destId="{402FC1E3-C7AE-426F-8F1E-2D109E65C8C7}" srcOrd="5" destOrd="0" presId="urn:microsoft.com/office/officeart/2005/8/layout/hProcess3"/>
    <dgm:cxn modelId="{D39D6F48-B7A4-4477-8F07-A40B1E0F2776}" type="presParOf" srcId="{402FC1E3-C7AE-426F-8F1E-2D109E65C8C7}" destId="{ED34FCDD-F7FB-4434-96DD-325C8EAD1FE2}" srcOrd="0" destOrd="0" presId="urn:microsoft.com/office/officeart/2005/8/layout/hProcess3"/>
    <dgm:cxn modelId="{286C4AAC-5ABF-4117-A30B-F5D58D835E6F}" type="presParOf" srcId="{402FC1E3-C7AE-426F-8F1E-2D109E65C8C7}" destId="{A4FAE8B5-2277-4EBD-97DB-0AEDF8181BB2}" srcOrd="1" destOrd="0" presId="urn:microsoft.com/office/officeart/2005/8/layout/hProcess3"/>
    <dgm:cxn modelId="{0E07C67E-32BC-4ED7-8BC7-746DA6B389CC}" type="presParOf" srcId="{402FC1E3-C7AE-426F-8F1E-2D109E65C8C7}" destId="{3AA0B1F3-FBE1-443B-8C4A-A51D8B87B4ED}" srcOrd="2" destOrd="0" presId="urn:microsoft.com/office/officeart/2005/8/layout/hProcess3"/>
    <dgm:cxn modelId="{9373C6FF-31CB-44BD-9F27-5BBC442B99FF}" type="presParOf" srcId="{402FC1E3-C7AE-426F-8F1E-2D109E65C8C7}" destId="{E004902A-7421-4D72-A471-D44D1A96AC3F}" srcOrd="3" destOrd="0" presId="urn:microsoft.com/office/officeart/2005/8/layout/hProcess3"/>
    <dgm:cxn modelId="{BD5C12AB-23A3-4AF2-8484-9F8BEE1BD611}" type="presParOf" srcId="{402FC1E3-C7AE-426F-8F1E-2D109E65C8C7}" destId="{9FA9230E-37F1-40E9-9223-4F061311357B}" srcOrd="4" destOrd="0" presId="urn:microsoft.com/office/officeart/2005/8/layout/hProcess3"/>
    <dgm:cxn modelId="{E81E0548-C323-4FA1-AB03-B50667E31EA9}" type="presParOf" srcId="{91667F85-12AB-46EB-81C7-1F2423678A46}" destId="{D23AB892-DB13-4ABE-9AEA-EA17283748DA}" srcOrd="6" destOrd="0" presId="urn:microsoft.com/office/officeart/2005/8/layout/hProcess3"/>
    <dgm:cxn modelId="{1A2BB58A-286B-4880-AC94-E3939F5946C3}" type="presParOf" srcId="{91667F85-12AB-46EB-81C7-1F2423678A46}" destId="{FF1C4F32-1AFD-4E21-B6D4-5D1782988E8E}" srcOrd="7" destOrd="0" presId="urn:microsoft.com/office/officeart/2005/8/layout/hProcess3"/>
    <dgm:cxn modelId="{6AFD6D8F-60F8-425B-BF9A-6459DE0AFE03}" type="presParOf" srcId="{91667F85-12AB-46EB-81C7-1F2423678A46}" destId="{52A7B6EE-4B4A-4676-8F4F-8DEF23E84D81}"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62D831-4F76-474C-A0C2-6510E9EFF483}" type="doc">
      <dgm:prSet loTypeId="urn:microsoft.com/office/officeart/2005/8/layout/hProcess3" loCatId="process" qsTypeId="urn:microsoft.com/office/officeart/2005/8/quickstyle/3d2" qsCatId="3D" csTypeId="urn:microsoft.com/office/officeart/2005/8/colors/accent0_3" csCatId="mainScheme" phldr="1"/>
      <dgm:spPr/>
    </dgm:pt>
    <dgm:pt modelId="{00D804A7-9701-44F5-A0DD-1446AFFA7886}">
      <dgm:prSet phldrT="[Text]" custT="1"/>
      <dgm:spPr/>
      <dgm:t>
        <a:bodyPr/>
        <a:lstStyle/>
        <a:p>
          <a:r>
            <a:rPr lang="en-US" sz="2800" dirty="0">
              <a:solidFill>
                <a:schemeClr val="bg1"/>
              </a:solidFill>
            </a:rPr>
            <a:t>Nov. 2021- Feb. 2022</a:t>
          </a:r>
        </a:p>
      </dgm:t>
    </dgm:pt>
    <dgm:pt modelId="{7B954D16-6C9B-4FD1-B0D3-E68DB0F5D44B}" type="parTrans" cxnId="{CCE568CB-C7FA-4D3D-A5F3-B2D169AC8A2C}">
      <dgm:prSet/>
      <dgm:spPr/>
      <dgm:t>
        <a:bodyPr/>
        <a:lstStyle/>
        <a:p>
          <a:endParaRPr lang="en-US"/>
        </a:p>
      </dgm:t>
    </dgm:pt>
    <dgm:pt modelId="{B34E18FC-5D4E-4957-8F6E-881862548A2F}" type="sibTrans" cxnId="{CCE568CB-C7FA-4D3D-A5F3-B2D169AC8A2C}">
      <dgm:prSet/>
      <dgm:spPr/>
      <dgm:t>
        <a:bodyPr/>
        <a:lstStyle/>
        <a:p>
          <a:endParaRPr lang="en-US"/>
        </a:p>
      </dgm:t>
    </dgm:pt>
    <dgm:pt modelId="{C1CAE0CE-11A0-47FC-8496-0BDD0B836DD0}">
      <dgm:prSet phldrT="[Text]" custT="1"/>
      <dgm:spPr/>
      <dgm:t>
        <a:bodyPr/>
        <a:lstStyle/>
        <a:p>
          <a:r>
            <a:rPr lang="en-US" sz="2800" dirty="0">
              <a:solidFill>
                <a:schemeClr val="bg1"/>
              </a:solidFill>
            </a:rPr>
            <a:t>Mar.-April 2022 </a:t>
          </a:r>
        </a:p>
      </dgm:t>
    </dgm:pt>
    <dgm:pt modelId="{2CF3268A-7DB0-402D-AE9E-42AB3FA29355}" type="parTrans" cxnId="{E48F6855-8D1C-4718-8941-52613B3A175A}">
      <dgm:prSet/>
      <dgm:spPr/>
      <dgm:t>
        <a:bodyPr/>
        <a:lstStyle/>
        <a:p>
          <a:endParaRPr lang="en-US"/>
        </a:p>
      </dgm:t>
    </dgm:pt>
    <dgm:pt modelId="{FDCE92AF-E521-499E-BEA0-8C21E3FB530C}" type="sibTrans" cxnId="{E48F6855-8D1C-4718-8941-52613B3A175A}">
      <dgm:prSet/>
      <dgm:spPr/>
      <dgm:t>
        <a:bodyPr/>
        <a:lstStyle/>
        <a:p>
          <a:endParaRPr lang="en-US"/>
        </a:p>
      </dgm:t>
    </dgm:pt>
    <dgm:pt modelId="{89D9FBC4-0B15-4122-8D6A-AA64D30DB0F3}">
      <dgm:prSet phldrT="[Text]" custT="1"/>
      <dgm:spPr/>
      <dgm:t>
        <a:bodyPr/>
        <a:lstStyle/>
        <a:p>
          <a:r>
            <a:rPr lang="en-US" sz="2800" dirty="0">
              <a:solidFill>
                <a:schemeClr val="bg1"/>
              </a:solidFill>
            </a:rPr>
            <a:t>May-June 2022</a:t>
          </a:r>
        </a:p>
      </dgm:t>
    </dgm:pt>
    <dgm:pt modelId="{71D600B2-B6C8-49CA-AA95-0B002FF46334}" type="parTrans" cxnId="{B4AB938B-01B4-4647-AFE6-06C42AB7988E}">
      <dgm:prSet/>
      <dgm:spPr/>
      <dgm:t>
        <a:bodyPr/>
        <a:lstStyle/>
        <a:p>
          <a:endParaRPr lang="en-US"/>
        </a:p>
      </dgm:t>
    </dgm:pt>
    <dgm:pt modelId="{60F4743F-7A9A-45D7-9D8D-B242245AB61B}" type="sibTrans" cxnId="{B4AB938B-01B4-4647-AFE6-06C42AB7988E}">
      <dgm:prSet/>
      <dgm:spPr/>
      <dgm:t>
        <a:bodyPr/>
        <a:lstStyle/>
        <a:p>
          <a:endParaRPr lang="en-US"/>
        </a:p>
      </dgm:t>
    </dgm:pt>
    <dgm:pt modelId="{2B3B38A5-CD24-4E90-8E2D-AC1CC4C36CA9}">
      <dgm:prSet phldrT="[Text]" custT="1"/>
      <dgm:spPr/>
      <dgm:t>
        <a:bodyPr/>
        <a:lstStyle/>
        <a:p>
          <a:r>
            <a:rPr lang="en-US" sz="2200" dirty="0">
              <a:solidFill>
                <a:schemeClr val="bg1"/>
              </a:solidFill>
            </a:rPr>
            <a:t>Begin Beta testing</a:t>
          </a:r>
        </a:p>
      </dgm:t>
    </dgm:pt>
    <dgm:pt modelId="{5BE36B89-EEDF-4BD9-9C1A-F65CA84EC74B}" type="parTrans" cxnId="{FF9641EB-7686-468C-9FAF-BD3654D1CB99}">
      <dgm:prSet/>
      <dgm:spPr/>
      <dgm:t>
        <a:bodyPr/>
        <a:lstStyle/>
        <a:p>
          <a:endParaRPr lang="en-US"/>
        </a:p>
      </dgm:t>
    </dgm:pt>
    <dgm:pt modelId="{266DD81D-6CE6-4CE7-B073-EF406CCEAB86}" type="sibTrans" cxnId="{FF9641EB-7686-468C-9FAF-BD3654D1CB99}">
      <dgm:prSet/>
      <dgm:spPr/>
      <dgm:t>
        <a:bodyPr/>
        <a:lstStyle/>
        <a:p>
          <a:endParaRPr lang="en-US"/>
        </a:p>
      </dgm:t>
    </dgm:pt>
    <dgm:pt modelId="{7D22215C-4D5C-4ADD-9470-20F7341A0C80}">
      <dgm:prSet phldrT="[Text]" custT="1"/>
      <dgm:spPr/>
      <dgm:t>
        <a:bodyPr/>
        <a:lstStyle/>
        <a:p>
          <a:r>
            <a:rPr lang="en-US" sz="2200" dirty="0">
              <a:solidFill>
                <a:schemeClr val="bg1"/>
              </a:solidFill>
            </a:rPr>
            <a:t>Incorporate feedback</a:t>
          </a:r>
        </a:p>
      </dgm:t>
    </dgm:pt>
    <dgm:pt modelId="{1A8275AB-A98E-4D37-9F00-0C6B96D595F3}" type="parTrans" cxnId="{88D1C770-15C0-4048-805A-DBBE80442376}">
      <dgm:prSet/>
      <dgm:spPr/>
      <dgm:t>
        <a:bodyPr/>
        <a:lstStyle/>
        <a:p>
          <a:endParaRPr lang="en-US"/>
        </a:p>
      </dgm:t>
    </dgm:pt>
    <dgm:pt modelId="{69AB54FA-B8EB-479F-8D68-81BE24232E5E}" type="sibTrans" cxnId="{88D1C770-15C0-4048-805A-DBBE80442376}">
      <dgm:prSet/>
      <dgm:spPr/>
      <dgm:t>
        <a:bodyPr/>
        <a:lstStyle/>
        <a:p>
          <a:endParaRPr lang="en-US"/>
        </a:p>
      </dgm:t>
    </dgm:pt>
    <dgm:pt modelId="{E3D1C79B-A909-477C-A584-05D116BD93D5}">
      <dgm:prSet phldrT="[Text]" custT="1"/>
      <dgm:spPr/>
      <dgm:t>
        <a:bodyPr/>
        <a:lstStyle/>
        <a:p>
          <a:r>
            <a:rPr lang="en-US" sz="2200" dirty="0">
              <a:solidFill>
                <a:schemeClr val="bg1"/>
              </a:solidFill>
            </a:rPr>
            <a:t>Official Release.</a:t>
          </a:r>
        </a:p>
      </dgm:t>
    </dgm:pt>
    <dgm:pt modelId="{7AC3D140-3580-4BDA-9EBF-096FFFCF0F74}" type="parTrans" cxnId="{13CED5F8-AE6A-4EA0-ACF9-E1A688BE234F}">
      <dgm:prSet/>
      <dgm:spPr/>
      <dgm:t>
        <a:bodyPr/>
        <a:lstStyle/>
        <a:p>
          <a:endParaRPr lang="en-US"/>
        </a:p>
      </dgm:t>
    </dgm:pt>
    <dgm:pt modelId="{130C7F0B-335D-4658-8CFB-91FBB29AAE75}" type="sibTrans" cxnId="{13CED5F8-AE6A-4EA0-ACF9-E1A688BE234F}">
      <dgm:prSet/>
      <dgm:spPr/>
      <dgm:t>
        <a:bodyPr/>
        <a:lstStyle/>
        <a:p>
          <a:endParaRPr lang="en-US"/>
        </a:p>
      </dgm:t>
    </dgm:pt>
    <dgm:pt modelId="{7725DAFE-E699-4791-A9B2-DD3E249B3DB5}">
      <dgm:prSet custT="1"/>
      <dgm:spPr/>
      <dgm:t>
        <a:bodyPr/>
        <a:lstStyle/>
        <a:p>
          <a:r>
            <a:rPr lang="en-US" sz="2200" dirty="0">
              <a:solidFill>
                <a:schemeClr val="bg1"/>
              </a:solidFill>
            </a:rPr>
            <a:t>Collect feedback</a:t>
          </a:r>
        </a:p>
      </dgm:t>
    </dgm:pt>
    <dgm:pt modelId="{ABB39C7D-DEB4-4FFB-A5BB-4721A976DCED}" type="parTrans" cxnId="{5A94AA16-C0D3-42C0-976D-AD0B0F2028D0}">
      <dgm:prSet/>
      <dgm:spPr/>
      <dgm:t>
        <a:bodyPr/>
        <a:lstStyle/>
        <a:p>
          <a:endParaRPr lang="en-US"/>
        </a:p>
      </dgm:t>
    </dgm:pt>
    <dgm:pt modelId="{4FED0F77-EB3A-40C3-B71D-C4781B11C2C7}" type="sibTrans" cxnId="{5A94AA16-C0D3-42C0-976D-AD0B0F2028D0}">
      <dgm:prSet/>
      <dgm:spPr/>
      <dgm:t>
        <a:bodyPr/>
        <a:lstStyle/>
        <a:p>
          <a:endParaRPr lang="en-US"/>
        </a:p>
      </dgm:t>
    </dgm:pt>
    <dgm:pt modelId="{9161463A-CCD3-4A61-94AE-DDCADDACF462}">
      <dgm:prSet custT="1"/>
      <dgm:spPr/>
      <dgm:t>
        <a:bodyPr/>
        <a:lstStyle/>
        <a:p>
          <a:r>
            <a:rPr lang="en-US" sz="2200" dirty="0">
              <a:solidFill>
                <a:schemeClr val="bg1"/>
              </a:solidFill>
            </a:rPr>
            <a:t>Continuous development</a:t>
          </a:r>
        </a:p>
      </dgm:t>
    </dgm:pt>
    <dgm:pt modelId="{2EDA2992-565A-4160-B2EF-BF0562D95DBB}" type="parTrans" cxnId="{21C42464-DB6D-421B-8AE5-B01FB4C6BC06}">
      <dgm:prSet/>
      <dgm:spPr/>
      <dgm:t>
        <a:bodyPr/>
        <a:lstStyle/>
        <a:p>
          <a:endParaRPr lang="en-US"/>
        </a:p>
      </dgm:t>
    </dgm:pt>
    <dgm:pt modelId="{78AC62CE-F851-4144-A29B-381CCCB90B03}" type="sibTrans" cxnId="{21C42464-DB6D-421B-8AE5-B01FB4C6BC06}">
      <dgm:prSet/>
      <dgm:spPr/>
      <dgm:t>
        <a:bodyPr/>
        <a:lstStyle/>
        <a:p>
          <a:endParaRPr lang="en-US"/>
        </a:p>
      </dgm:t>
    </dgm:pt>
    <dgm:pt modelId="{D5B22C6F-D072-43E8-8E0E-4825926D120E}">
      <dgm:prSet custT="1"/>
      <dgm:spPr/>
      <dgm:t>
        <a:bodyPr/>
        <a:lstStyle/>
        <a:p>
          <a:r>
            <a:rPr lang="en-US" sz="2200" dirty="0">
              <a:solidFill>
                <a:schemeClr val="bg1"/>
              </a:solidFill>
            </a:rPr>
            <a:t>Develop training material</a:t>
          </a:r>
        </a:p>
      </dgm:t>
    </dgm:pt>
    <dgm:pt modelId="{C955F8CC-3E04-4740-B8F8-E02B62ED6446}" type="parTrans" cxnId="{C1F19481-6318-4065-BD38-31046BAADA24}">
      <dgm:prSet/>
      <dgm:spPr/>
      <dgm:t>
        <a:bodyPr/>
        <a:lstStyle/>
        <a:p>
          <a:endParaRPr lang="en-US"/>
        </a:p>
      </dgm:t>
    </dgm:pt>
    <dgm:pt modelId="{502AE657-6FE0-4412-A238-C6E53A436D22}" type="sibTrans" cxnId="{C1F19481-6318-4065-BD38-31046BAADA24}">
      <dgm:prSet/>
      <dgm:spPr/>
      <dgm:t>
        <a:bodyPr/>
        <a:lstStyle/>
        <a:p>
          <a:endParaRPr lang="en-US"/>
        </a:p>
      </dgm:t>
    </dgm:pt>
    <dgm:pt modelId="{353FDC83-6790-4786-B4FD-FAB507F75400}">
      <dgm:prSet custT="1"/>
      <dgm:spPr/>
      <dgm:t>
        <a:bodyPr/>
        <a:lstStyle/>
        <a:p>
          <a:r>
            <a:rPr lang="en-US" sz="2200" dirty="0">
              <a:solidFill>
                <a:schemeClr val="bg1"/>
              </a:solidFill>
            </a:rPr>
            <a:t>Continuous workspace and training material development.</a:t>
          </a:r>
        </a:p>
      </dgm:t>
    </dgm:pt>
    <dgm:pt modelId="{20FF661A-9214-47E8-AFC4-DC30EFC5C307}" type="parTrans" cxnId="{BFFE43B1-43FB-418E-8F87-6C24F6815351}">
      <dgm:prSet/>
      <dgm:spPr/>
      <dgm:t>
        <a:bodyPr/>
        <a:lstStyle/>
        <a:p>
          <a:endParaRPr lang="en-US"/>
        </a:p>
      </dgm:t>
    </dgm:pt>
    <dgm:pt modelId="{EB236D01-8886-4004-9F2E-60E7E5AC0CBF}" type="sibTrans" cxnId="{BFFE43B1-43FB-418E-8F87-6C24F6815351}">
      <dgm:prSet/>
      <dgm:spPr/>
      <dgm:t>
        <a:bodyPr/>
        <a:lstStyle/>
        <a:p>
          <a:endParaRPr lang="en-US"/>
        </a:p>
      </dgm:t>
    </dgm:pt>
    <dgm:pt modelId="{C0F7A1E7-8714-4B49-8738-7FC831F7F34F}">
      <dgm:prSet custT="1"/>
      <dgm:spPr/>
      <dgm:t>
        <a:bodyPr/>
        <a:lstStyle/>
        <a:p>
          <a:r>
            <a:rPr lang="en-US" sz="2200" dirty="0">
              <a:solidFill>
                <a:schemeClr val="bg1"/>
              </a:solidFill>
            </a:rPr>
            <a:t>Continuous development.</a:t>
          </a:r>
        </a:p>
      </dgm:t>
    </dgm:pt>
    <dgm:pt modelId="{C34F6589-DCF1-4940-AA38-F5FE129CFC89}" type="parTrans" cxnId="{E634462C-2ACA-42F3-A3D2-9EC95CBB14F9}">
      <dgm:prSet/>
      <dgm:spPr/>
      <dgm:t>
        <a:bodyPr/>
        <a:lstStyle/>
        <a:p>
          <a:endParaRPr lang="en-US"/>
        </a:p>
      </dgm:t>
    </dgm:pt>
    <dgm:pt modelId="{A3076496-3F0A-44CA-8C34-C7DD02297BF6}" type="sibTrans" cxnId="{E634462C-2ACA-42F3-A3D2-9EC95CBB14F9}">
      <dgm:prSet/>
      <dgm:spPr/>
      <dgm:t>
        <a:bodyPr/>
        <a:lstStyle/>
        <a:p>
          <a:endParaRPr lang="en-US"/>
        </a:p>
      </dgm:t>
    </dgm:pt>
    <dgm:pt modelId="{980D72EE-F6F4-4901-B405-22EA7678D201}">
      <dgm:prSet/>
      <dgm:spPr/>
      <dgm:t>
        <a:bodyPr/>
        <a:lstStyle/>
        <a:p>
          <a:endParaRPr lang="en-US" sz="2300" dirty="0"/>
        </a:p>
      </dgm:t>
    </dgm:pt>
    <dgm:pt modelId="{15E1F1E5-658E-4EE1-91F1-EC261F15BC80}" type="parTrans" cxnId="{3BC61F09-C78B-4822-994E-FEBB9DCA37C2}">
      <dgm:prSet/>
      <dgm:spPr/>
      <dgm:t>
        <a:bodyPr/>
        <a:lstStyle/>
        <a:p>
          <a:endParaRPr lang="en-US"/>
        </a:p>
      </dgm:t>
    </dgm:pt>
    <dgm:pt modelId="{FF7001A3-4099-4BCA-A3B7-426FC951282B}" type="sibTrans" cxnId="{3BC61F09-C78B-4822-994E-FEBB9DCA37C2}">
      <dgm:prSet/>
      <dgm:spPr/>
      <dgm:t>
        <a:bodyPr/>
        <a:lstStyle/>
        <a:p>
          <a:endParaRPr lang="en-US"/>
        </a:p>
      </dgm:t>
    </dgm:pt>
    <dgm:pt modelId="{C431AA55-4B39-49CF-94A9-D494427179EF}">
      <dgm:prSet custT="1"/>
      <dgm:spPr/>
      <dgm:t>
        <a:bodyPr/>
        <a:lstStyle/>
        <a:p>
          <a:endParaRPr lang="en-US" sz="2200" dirty="0">
            <a:solidFill>
              <a:schemeClr val="bg1"/>
            </a:solidFill>
          </a:endParaRPr>
        </a:p>
      </dgm:t>
    </dgm:pt>
    <dgm:pt modelId="{DA43C0B2-88AB-48ED-A65A-29BDAE760418}" type="parTrans" cxnId="{F320A8A3-BF42-4926-99CE-EE09343F65C1}">
      <dgm:prSet/>
      <dgm:spPr/>
      <dgm:t>
        <a:bodyPr/>
        <a:lstStyle/>
        <a:p>
          <a:endParaRPr lang="en-US"/>
        </a:p>
      </dgm:t>
    </dgm:pt>
    <dgm:pt modelId="{63747389-769E-4C00-AD8D-62287D4DA3EF}" type="sibTrans" cxnId="{F320A8A3-BF42-4926-99CE-EE09343F65C1}">
      <dgm:prSet/>
      <dgm:spPr/>
      <dgm:t>
        <a:bodyPr/>
        <a:lstStyle/>
        <a:p>
          <a:endParaRPr lang="en-US"/>
        </a:p>
      </dgm:t>
    </dgm:pt>
    <dgm:pt modelId="{6D7DE507-CD35-4D53-A326-C810E41572F3}">
      <dgm:prSet custT="1"/>
      <dgm:spPr/>
      <dgm:t>
        <a:bodyPr/>
        <a:lstStyle/>
        <a:p>
          <a:endParaRPr lang="en-US" sz="2200" dirty="0">
            <a:solidFill>
              <a:schemeClr val="bg1"/>
            </a:solidFill>
          </a:endParaRPr>
        </a:p>
      </dgm:t>
    </dgm:pt>
    <dgm:pt modelId="{BCC67401-8E9F-4B27-AE2C-F1192D2A6019}" type="parTrans" cxnId="{016B16D8-5B75-40EF-9C2E-77E278A41CA2}">
      <dgm:prSet/>
      <dgm:spPr/>
      <dgm:t>
        <a:bodyPr/>
        <a:lstStyle/>
        <a:p>
          <a:endParaRPr lang="en-US"/>
        </a:p>
      </dgm:t>
    </dgm:pt>
    <dgm:pt modelId="{75E84AE0-4D62-4F6A-B200-F6B1DC1FBB60}" type="sibTrans" cxnId="{016B16D8-5B75-40EF-9C2E-77E278A41CA2}">
      <dgm:prSet/>
      <dgm:spPr/>
      <dgm:t>
        <a:bodyPr/>
        <a:lstStyle/>
        <a:p>
          <a:endParaRPr lang="en-US"/>
        </a:p>
      </dgm:t>
    </dgm:pt>
    <dgm:pt modelId="{10EEBBD3-15F0-46BD-BAA9-2274198A87A4}">
      <dgm:prSet custT="1"/>
      <dgm:spPr/>
      <dgm:t>
        <a:bodyPr/>
        <a:lstStyle/>
        <a:p>
          <a:endParaRPr lang="en-US" sz="2200" dirty="0">
            <a:solidFill>
              <a:schemeClr val="bg1"/>
            </a:solidFill>
          </a:endParaRPr>
        </a:p>
      </dgm:t>
    </dgm:pt>
    <dgm:pt modelId="{56E8FD78-F2D3-41DA-960B-6E5EF6AB7593}" type="parTrans" cxnId="{3380E44C-B566-463C-938E-6D6F2E9F2BC8}">
      <dgm:prSet/>
      <dgm:spPr/>
      <dgm:t>
        <a:bodyPr/>
        <a:lstStyle/>
        <a:p>
          <a:endParaRPr lang="en-US"/>
        </a:p>
      </dgm:t>
    </dgm:pt>
    <dgm:pt modelId="{D6CB5541-7D40-4C31-ABA0-F285E62DF01F}" type="sibTrans" cxnId="{3380E44C-B566-463C-938E-6D6F2E9F2BC8}">
      <dgm:prSet/>
      <dgm:spPr/>
      <dgm:t>
        <a:bodyPr/>
        <a:lstStyle/>
        <a:p>
          <a:endParaRPr lang="en-US"/>
        </a:p>
      </dgm:t>
    </dgm:pt>
    <dgm:pt modelId="{8A3A2A95-C3B0-43A4-A334-9E136D847B5C}">
      <dgm:prSet custT="1"/>
      <dgm:spPr/>
      <dgm:t>
        <a:bodyPr/>
        <a:lstStyle/>
        <a:p>
          <a:endParaRPr lang="en-US" sz="2200" dirty="0">
            <a:solidFill>
              <a:schemeClr val="bg1"/>
            </a:solidFill>
          </a:endParaRPr>
        </a:p>
      </dgm:t>
    </dgm:pt>
    <dgm:pt modelId="{28697BE8-649C-4C1F-9BDF-9624F4D2F0CF}" type="parTrans" cxnId="{79FAA6B6-A47B-4B84-B2C6-457C9751B7FF}">
      <dgm:prSet/>
      <dgm:spPr/>
      <dgm:t>
        <a:bodyPr/>
        <a:lstStyle/>
        <a:p>
          <a:endParaRPr lang="en-US"/>
        </a:p>
      </dgm:t>
    </dgm:pt>
    <dgm:pt modelId="{441229CC-7147-48DF-AECA-EF5421DFB5F5}" type="sibTrans" cxnId="{79FAA6B6-A47B-4B84-B2C6-457C9751B7FF}">
      <dgm:prSet/>
      <dgm:spPr/>
      <dgm:t>
        <a:bodyPr/>
        <a:lstStyle/>
        <a:p>
          <a:endParaRPr lang="en-US"/>
        </a:p>
      </dgm:t>
    </dgm:pt>
    <dgm:pt modelId="{79F256AF-8F45-468A-9E21-DF983F5AFB26}" type="pres">
      <dgm:prSet presAssocID="{2162D831-4F76-474C-A0C2-6510E9EFF483}" presName="Name0" presStyleCnt="0">
        <dgm:presLayoutVars>
          <dgm:dir/>
          <dgm:animLvl val="lvl"/>
          <dgm:resizeHandles val="exact"/>
        </dgm:presLayoutVars>
      </dgm:prSet>
      <dgm:spPr/>
    </dgm:pt>
    <dgm:pt modelId="{0D4DA3F0-7DD2-464B-9101-6F14C0E2801E}" type="pres">
      <dgm:prSet presAssocID="{2162D831-4F76-474C-A0C2-6510E9EFF483}" presName="dummy" presStyleCnt="0"/>
      <dgm:spPr/>
    </dgm:pt>
    <dgm:pt modelId="{91667F85-12AB-46EB-81C7-1F2423678A46}" type="pres">
      <dgm:prSet presAssocID="{2162D831-4F76-474C-A0C2-6510E9EFF483}" presName="linH" presStyleCnt="0"/>
      <dgm:spPr/>
    </dgm:pt>
    <dgm:pt modelId="{755D7ABB-72E6-41D2-B8C9-6F6D3346FE17}" type="pres">
      <dgm:prSet presAssocID="{2162D831-4F76-474C-A0C2-6510E9EFF483}" presName="padding1" presStyleCnt="0"/>
      <dgm:spPr/>
    </dgm:pt>
    <dgm:pt modelId="{7F37D228-9A00-48CF-B796-D4A0BC136D2A}" type="pres">
      <dgm:prSet presAssocID="{00D804A7-9701-44F5-A0DD-1446AFFA7886}" presName="linV" presStyleCnt="0"/>
      <dgm:spPr/>
    </dgm:pt>
    <dgm:pt modelId="{D98C2C36-E502-4FFF-9541-71890F25C07D}" type="pres">
      <dgm:prSet presAssocID="{00D804A7-9701-44F5-A0DD-1446AFFA7886}" presName="spVertical1" presStyleCnt="0"/>
      <dgm:spPr/>
    </dgm:pt>
    <dgm:pt modelId="{9E46F087-D1CD-46F0-BA73-48899CF97E62}" type="pres">
      <dgm:prSet presAssocID="{00D804A7-9701-44F5-A0DD-1446AFFA7886}" presName="parTx" presStyleLbl="revTx" presStyleIdx="0" presStyleCnt="6" custScaleX="80357" custLinFactNeighborX="-9564" custLinFactNeighborY="-18503">
        <dgm:presLayoutVars>
          <dgm:chMax val="0"/>
          <dgm:chPref val="0"/>
          <dgm:bulletEnabled val="1"/>
        </dgm:presLayoutVars>
      </dgm:prSet>
      <dgm:spPr/>
    </dgm:pt>
    <dgm:pt modelId="{11438500-F95D-40AB-9EC5-364CB8C8551B}" type="pres">
      <dgm:prSet presAssocID="{00D804A7-9701-44F5-A0DD-1446AFFA7886}" presName="spVertical2" presStyleCnt="0"/>
      <dgm:spPr/>
    </dgm:pt>
    <dgm:pt modelId="{D6485F94-652F-4429-A240-0D7D3EA3EDBD}" type="pres">
      <dgm:prSet presAssocID="{00D804A7-9701-44F5-A0DD-1446AFFA7886}" presName="spVertical3" presStyleCnt="0"/>
      <dgm:spPr/>
    </dgm:pt>
    <dgm:pt modelId="{07D46FBA-FF85-4759-B38D-769342A1A07F}" type="pres">
      <dgm:prSet presAssocID="{00D804A7-9701-44F5-A0DD-1446AFFA7886}" presName="desTx" presStyleLbl="revTx" presStyleIdx="1" presStyleCnt="6" custLinFactNeighborX="-8042">
        <dgm:presLayoutVars>
          <dgm:bulletEnabled val="1"/>
        </dgm:presLayoutVars>
      </dgm:prSet>
      <dgm:spPr/>
    </dgm:pt>
    <dgm:pt modelId="{4E4F8F93-87CC-4FBC-9D2D-C98317CE409D}" type="pres">
      <dgm:prSet presAssocID="{B34E18FC-5D4E-4957-8F6E-881862548A2F}" presName="space" presStyleCnt="0"/>
      <dgm:spPr/>
    </dgm:pt>
    <dgm:pt modelId="{F6BD3D3F-B61A-48BD-8BE8-635CC2683C16}" type="pres">
      <dgm:prSet presAssocID="{C1CAE0CE-11A0-47FC-8496-0BDD0B836DD0}" presName="linV" presStyleCnt="0"/>
      <dgm:spPr/>
    </dgm:pt>
    <dgm:pt modelId="{45F7B098-C269-4BB0-86DE-CB30E00C7E92}" type="pres">
      <dgm:prSet presAssocID="{C1CAE0CE-11A0-47FC-8496-0BDD0B836DD0}" presName="spVertical1" presStyleCnt="0"/>
      <dgm:spPr/>
    </dgm:pt>
    <dgm:pt modelId="{B99C2835-4088-4491-A037-7A0BFCBA357A}" type="pres">
      <dgm:prSet presAssocID="{C1CAE0CE-11A0-47FC-8496-0BDD0B836DD0}" presName="parTx" presStyleLbl="revTx" presStyleIdx="2" presStyleCnt="6" custScaleX="82449" custLinFactNeighborX="-1253" custLinFactNeighborY="-18503">
        <dgm:presLayoutVars>
          <dgm:chMax val="0"/>
          <dgm:chPref val="0"/>
          <dgm:bulletEnabled val="1"/>
        </dgm:presLayoutVars>
      </dgm:prSet>
      <dgm:spPr/>
    </dgm:pt>
    <dgm:pt modelId="{4878FAC7-0824-4CE1-8547-43F00775ECFF}" type="pres">
      <dgm:prSet presAssocID="{C1CAE0CE-11A0-47FC-8496-0BDD0B836DD0}" presName="spVertical2" presStyleCnt="0"/>
      <dgm:spPr/>
    </dgm:pt>
    <dgm:pt modelId="{3347E00B-0FC4-489B-BB76-9B8DCD9E6CD2}" type="pres">
      <dgm:prSet presAssocID="{C1CAE0CE-11A0-47FC-8496-0BDD0B836DD0}" presName="spVertical3" presStyleCnt="0"/>
      <dgm:spPr/>
    </dgm:pt>
    <dgm:pt modelId="{F9B8A4CF-179D-4F54-8D23-BACE4DCD7136}" type="pres">
      <dgm:prSet presAssocID="{C1CAE0CE-11A0-47FC-8496-0BDD0B836DD0}" presName="desTx" presStyleLbl="revTx" presStyleIdx="3" presStyleCnt="6">
        <dgm:presLayoutVars>
          <dgm:bulletEnabled val="1"/>
        </dgm:presLayoutVars>
      </dgm:prSet>
      <dgm:spPr/>
    </dgm:pt>
    <dgm:pt modelId="{DD27D106-C7FF-458B-9F8E-A69CB6B7807A}" type="pres">
      <dgm:prSet presAssocID="{FDCE92AF-E521-499E-BEA0-8C21E3FB530C}" presName="space" presStyleCnt="0"/>
      <dgm:spPr/>
    </dgm:pt>
    <dgm:pt modelId="{402FC1E3-C7AE-426F-8F1E-2D109E65C8C7}" type="pres">
      <dgm:prSet presAssocID="{89D9FBC4-0B15-4122-8D6A-AA64D30DB0F3}" presName="linV" presStyleCnt="0"/>
      <dgm:spPr/>
    </dgm:pt>
    <dgm:pt modelId="{ED34FCDD-F7FB-4434-96DD-325C8EAD1FE2}" type="pres">
      <dgm:prSet presAssocID="{89D9FBC4-0B15-4122-8D6A-AA64D30DB0F3}" presName="spVertical1" presStyleCnt="0"/>
      <dgm:spPr/>
    </dgm:pt>
    <dgm:pt modelId="{A4FAE8B5-2277-4EBD-97DB-0AEDF8181BB2}" type="pres">
      <dgm:prSet presAssocID="{89D9FBC4-0B15-4122-8D6A-AA64D30DB0F3}" presName="parTx" presStyleLbl="revTx" presStyleIdx="4" presStyleCnt="6" custScaleX="78563" custLinFactNeighborX="-6997" custLinFactNeighborY="-16798">
        <dgm:presLayoutVars>
          <dgm:chMax val="0"/>
          <dgm:chPref val="0"/>
          <dgm:bulletEnabled val="1"/>
        </dgm:presLayoutVars>
      </dgm:prSet>
      <dgm:spPr/>
    </dgm:pt>
    <dgm:pt modelId="{3AA0B1F3-FBE1-443B-8C4A-A51D8B87B4ED}" type="pres">
      <dgm:prSet presAssocID="{89D9FBC4-0B15-4122-8D6A-AA64D30DB0F3}" presName="spVertical2" presStyleCnt="0"/>
      <dgm:spPr/>
    </dgm:pt>
    <dgm:pt modelId="{E004902A-7421-4D72-A471-D44D1A96AC3F}" type="pres">
      <dgm:prSet presAssocID="{89D9FBC4-0B15-4122-8D6A-AA64D30DB0F3}" presName="spVertical3" presStyleCnt="0"/>
      <dgm:spPr/>
    </dgm:pt>
    <dgm:pt modelId="{9FA9230E-37F1-40E9-9223-4F061311357B}" type="pres">
      <dgm:prSet presAssocID="{89D9FBC4-0B15-4122-8D6A-AA64D30DB0F3}" presName="desTx" presStyleLbl="revTx" presStyleIdx="5" presStyleCnt="6" custLinFactNeighborX="-5275">
        <dgm:presLayoutVars>
          <dgm:bulletEnabled val="1"/>
        </dgm:presLayoutVars>
      </dgm:prSet>
      <dgm:spPr/>
    </dgm:pt>
    <dgm:pt modelId="{D23AB892-DB13-4ABE-9AEA-EA17283748DA}" type="pres">
      <dgm:prSet presAssocID="{2162D831-4F76-474C-A0C2-6510E9EFF483}" presName="padding2" presStyleCnt="0"/>
      <dgm:spPr/>
    </dgm:pt>
    <dgm:pt modelId="{FF1C4F32-1AFD-4E21-B6D4-5D1782988E8E}" type="pres">
      <dgm:prSet presAssocID="{2162D831-4F76-474C-A0C2-6510E9EFF483}" presName="negArrow" presStyleCnt="0"/>
      <dgm:spPr/>
    </dgm:pt>
    <dgm:pt modelId="{52A7B6EE-4B4A-4676-8F4F-8DEF23E84D81}" type="pres">
      <dgm:prSet presAssocID="{2162D831-4F76-474C-A0C2-6510E9EFF483}" presName="backgroundArrow" presStyleLbl="node1" presStyleIdx="0" presStyleCnt="1" custScaleY="92927" custLinFactNeighborX="1104" custLinFactNeighborY="-33"/>
      <dgm:spPr/>
    </dgm:pt>
  </dgm:ptLst>
  <dgm:cxnLst>
    <dgm:cxn modelId="{21326407-723C-44AB-848D-7882045845CB}" type="presOf" srcId="{C431AA55-4B39-49CF-94A9-D494427179EF}" destId="{9FA9230E-37F1-40E9-9223-4F061311357B}" srcOrd="0" destOrd="5" presId="urn:microsoft.com/office/officeart/2005/8/layout/hProcess3"/>
    <dgm:cxn modelId="{9E981F08-A243-477A-A6AE-A762021A33CE}" type="presOf" srcId="{2B3B38A5-CD24-4E90-8E2D-AC1CC4C36CA9}" destId="{07D46FBA-FF85-4759-B38D-769342A1A07F}" srcOrd="0" destOrd="0" presId="urn:microsoft.com/office/officeart/2005/8/layout/hProcess3"/>
    <dgm:cxn modelId="{3BC61F09-C78B-4822-994E-FEBB9DCA37C2}" srcId="{89D9FBC4-0B15-4122-8D6A-AA64D30DB0F3}" destId="{980D72EE-F6F4-4901-B405-22EA7678D201}" srcOrd="6" destOrd="0" parTransId="{15E1F1E5-658E-4EE1-91F1-EC261F15BC80}" sibTransId="{FF7001A3-4099-4BCA-A3B7-426FC951282B}"/>
    <dgm:cxn modelId="{5A94AA16-C0D3-42C0-976D-AD0B0F2028D0}" srcId="{00D804A7-9701-44F5-A0DD-1446AFFA7886}" destId="{7725DAFE-E699-4791-A9B2-DD3E249B3DB5}" srcOrd="1" destOrd="0" parTransId="{ABB39C7D-DEB4-4FFB-A5BB-4721A976DCED}" sibTransId="{4FED0F77-EB3A-40C3-B71D-C4781B11C2C7}"/>
    <dgm:cxn modelId="{E212A017-4E99-4E97-8C0B-8B96CB11522C}" type="presOf" srcId="{10EEBBD3-15F0-46BD-BAA9-2274198A87A4}" destId="{9FA9230E-37F1-40E9-9223-4F061311357B}" srcOrd="0" destOrd="3" presId="urn:microsoft.com/office/officeart/2005/8/layout/hProcess3"/>
    <dgm:cxn modelId="{5E332426-C0FD-419D-A3AC-33D374922C95}" type="presOf" srcId="{7D22215C-4D5C-4ADD-9470-20F7341A0C80}" destId="{F9B8A4CF-179D-4F54-8D23-BACE4DCD7136}" srcOrd="0" destOrd="0" presId="urn:microsoft.com/office/officeart/2005/8/layout/hProcess3"/>
    <dgm:cxn modelId="{E634462C-2ACA-42F3-A3D2-9EC95CBB14F9}" srcId="{89D9FBC4-0B15-4122-8D6A-AA64D30DB0F3}" destId="{C0F7A1E7-8714-4B49-8738-7FC831F7F34F}" srcOrd="1" destOrd="0" parTransId="{C34F6589-DCF1-4940-AA38-F5FE129CFC89}" sibTransId="{A3076496-3F0A-44CA-8C34-C7DD02297BF6}"/>
    <dgm:cxn modelId="{92029E2F-8826-42FA-9ADB-8FAFD602DC95}" type="presOf" srcId="{980D72EE-F6F4-4901-B405-22EA7678D201}" destId="{9FA9230E-37F1-40E9-9223-4F061311357B}" srcOrd="0" destOrd="6" presId="urn:microsoft.com/office/officeart/2005/8/layout/hProcess3"/>
    <dgm:cxn modelId="{21C42464-DB6D-421B-8AE5-B01FB4C6BC06}" srcId="{00D804A7-9701-44F5-A0DD-1446AFFA7886}" destId="{9161463A-CCD3-4A61-94AE-DDCADDACF462}" srcOrd="2" destOrd="0" parTransId="{2EDA2992-565A-4160-B2EF-BF0562D95DBB}" sibTransId="{78AC62CE-F851-4144-A29B-381CCCB90B03}"/>
    <dgm:cxn modelId="{FF57D969-1F0E-4A8E-957F-2B96C5218B05}" type="presOf" srcId="{8A3A2A95-C3B0-43A4-A334-9E136D847B5C}" destId="{9FA9230E-37F1-40E9-9223-4F061311357B}" srcOrd="0" destOrd="4" presId="urn:microsoft.com/office/officeart/2005/8/layout/hProcess3"/>
    <dgm:cxn modelId="{61C8654A-6C4C-44DE-B70B-A90A70DE8970}" type="presOf" srcId="{E3D1C79B-A909-477C-A584-05D116BD93D5}" destId="{9FA9230E-37F1-40E9-9223-4F061311357B}" srcOrd="0" destOrd="0" presId="urn:microsoft.com/office/officeart/2005/8/layout/hProcess3"/>
    <dgm:cxn modelId="{72699F6C-721D-4BFE-AF99-B15A28640929}" type="presOf" srcId="{2162D831-4F76-474C-A0C2-6510E9EFF483}" destId="{79F256AF-8F45-468A-9E21-DF983F5AFB26}" srcOrd="0" destOrd="0" presId="urn:microsoft.com/office/officeart/2005/8/layout/hProcess3"/>
    <dgm:cxn modelId="{3380E44C-B566-463C-938E-6D6F2E9F2BC8}" srcId="{89D9FBC4-0B15-4122-8D6A-AA64D30DB0F3}" destId="{10EEBBD3-15F0-46BD-BAA9-2274198A87A4}" srcOrd="3" destOrd="0" parTransId="{56E8FD78-F2D3-41DA-960B-6E5EF6AB7593}" sibTransId="{D6CB5541-7D40-4C31-ABA0-F285E62DF01F}"/>
    <dgm:cxn modelId="{88D1C770-15C0-4048-805A-DBBE80442376}" srcId="{C1CAE0CE-11A0-47FC-8496-0BDD0B836DD0}" destId="{7D22215C-4D5C-4ADD-9470-20F7341A0C80}" srcOrd="0" destOrd="0" parTransId="{1A8275AB-A98E-4D37-9F00-0C6B96D595F3}" sibTransId="{69AB54FA-B8EB-479F-8D68-81BE24232E5E}"/>
    <dgm:cxn modelId="{6D381F54-F4DC-4C38-96F3-DB4C61F6E389}" type="presOf" srcId="{C0F7A1E7-8714-4B49-8738-7FC831F7F34F}" destId="{9FA9230E-37F1-40E9-9223-4F061311357B}" srcOrd="0" destOrd="1" presId="urn:microsoft.com/office/officeart/2005/8/layout/hProcess3"/>
    <dgm:cxn modelId="{E48F6855-8D1C-4718-8941-52613B3A175A}" srcId="{2162D831-4F76-474C-A0C2-6510E9EFF483}" destId="{C1CAE0CE-11A0-47FC-8496-0BDD0B836DD0}" srcOrd="1" destOrd="0" parTransId="{2CF3268A-7DB0-402D-AE9E-42AB3FA29355}" sibTransId="{FDCE92AF-E521-499E-BEA0-8C21E3FB530C}"/>
    <dgm:cxn modelId="{60A6F575-4E3C-40F7-A1E3-6F365DA21F65}" type="presOf" srcId="{7725DAFE-E699-4791-A9B2-DD3E249B3DB5}" destId="{07D46FBA-FF85-4759-B38D-769342A1A07F}" srcOrd="0" destOrd="1" presId="urn:microsoft.com/office/officeart/2005/8/layout/hProcess3"/>
    <dgm:cxn modelId="{258FE27A-9ABD-4139-AFEC-69B6E9EA7E82}" type="presOf" srcId="{6D7DE507-CD35-4D53-A326-C810E41572F3}" destId="{9FA9230E-37F1-40E9-9223-4F061311357B}" srcOrd="0" destOrd="2" presId="urn:microsoft.com/office/officeart/2005/8/layout/hProcess3"/>
    <dgm:cxn modelId="{776F5F80-0E1C-4479-AEB4-BA08F9109C3F}" type="presOf" srcId="{9161463A-CCD3-4A61-94AE-DDCADDACF462}" destId="{07D46FBA-FF85-4759-B38D-769342A1A07F}" srcOrd="0" destOrd="2" presId="urn:microsoft.com/office/officeart/2005/8/layout/hProcess3"/>
    <dgm:cxn modelId="{C1F19481-6318-4065-BD38-31046BAADA24}" srcId="{00D804A7-9701-44F5-A0DD-1446AFFA7886}" destId="{D5B22C6F-D072-43E8-8E0E-4825926D120E}" srcOrd="3" destOrd="0" parTransId="{C955F8CC-3E04-4740-B8F8-E02B62ED6446}" sibTransId="{502AE657-6FE0-4412-A238-C6E53A436D22}"/>
    <dgm:cxn modelId="{B4AB938B-01B4-4647-AFE6-06C42AB7988E}" srcId="{2162D831-4F76-474C-A0C2-6510E9EFF483}" destId="{89D9FBC4-0B15-4122-8D6A-AA64D30DB0F3}" srcOrd="2" destOrd="0" parTransId="{71D600B2-B6C8-49CA-AA95-0B002FF46334}" sibTransId="{60F4743F-7A9A-45D7-9D8D-B242245AB61B}"/>
    <dgm:cxn modelId="{F320A8A3-BF42-4926-99CE-EE09343F65C1}" srcId="{89D9FBC4-0B15-4122-8D6A-AA64D30DB0F3}" destId="{C431AA55-4B39-49CF-94A9-D494427179EF}" srcOrd="5" destOrd="0" parTransId="{DA43C0B2-88AB-48ED-A65A-29BDAE760418}" sibTransId="{63747389-769E-4C00-AD8D-62287D4DA3EF}"/>
    <dgm:cxn modelId="{C5E12DAD-557C-4229-BFFF-F1FAA04A3205}" type="presOf" srcId="{D5B22C6F-D072-43E8-8E0E-4825926D120E}" destId="{07D46FBA-FF85-4759-B38D-769342A1A07F}" srcOrd="0" destOrd="3" presId="urn:microsoft.com/office/officeart/2005/8/layout/hProcess3"/>
    <dgm:cxn modelId="{BFFE43B1-43FB-418E-8F87-6C24F6815351}" srcId="{C1CAE0CE-11A0-47FC-8496-0BDD0B836DD0}" destId="{353FDC83-6790-4786-B4FD-FAB507F75400}" srcOrd="1" destOrd="0" parTransId="{20FF661A-9214-47E8-AFC4-DC30EFC5C307}" sibTransId="{EB236D01-8886-4004-9F2E-60E7E5AC0CBF}"/>
    <dgm:cxn modelId="{79FAA6B6-A47B-4B84-B2C6-457C9751B7FF}" srcId="{89D9FBC4-0B15-4122-8D6A-AA64D30DB0F3}" destId="{8A3A2A95-C3B0-43A4-A334-9E136D847B5C}" srcOrd="4" destOrd="0" parTransId="{28697BE8-649C-4C1F-9BDF-9624F4D2F0CF}" sibTransId="{441229CC-7147-48DF-AECA-EF5421DFB5F5}"/>
    <dgm:cxn modelId="{A63884BB-92AE-43D7-B68A-AD0252F49543}" type="presOf" srcId="{00D804A7-9701-44F5-A0DD-1446AFFA7886}" destId="{9E46F087-D1CD-46F0-BA73-48899CF97E62}" srcOrd="0" destOrd="0" presId="urn:microsoft.com/office/officeart/2005/8/layout/hProcess3"/>
    <dgm:cxn modelId="{5833CCBC-99AB-4936-992C-8D5E64FB5F10}" type="presOf" srcId="{C1CAE0CE-11A0-47FC-8496-0BDD0B836DD0}" destId="{B99C2835-4088-4491-A037-7A0BFCBA357A}" srcOrd="0" destOrd="0" presId="urn:microsoft.com/office/officeart/2005/8/layout/hProcess3"/>
    <dgm:cxn modelId="{16A2F0BC-58F2-441D-AAC6-D5EE49F1AE24}" type="presOf" srcId="{89D9FBC4-0B15-4122-8D6A-AA64D30DB0F3}" destId="{A4FAE8B5-2277-4EBD-97DB-0AEDF8181BB2}" srcOrd="0" destOrd="0" presId="urn:microsoft.com/office/officeart/2005/8/layout/hProcess3"/>
    <dgm:cxn modelId="{CCE568CB-C7FA-4D3D-A5F3-B2D169AC8A2C}" srcId="{2162D831-4F76-474C-A0C2-6510E9EFF483}" destId="{00D804A7-9701-44F5-A0DD-1446AFFA7886}" srcOrd="0" destOrd="0" parTransId="{7B954D16-6C9B-4FD1-B0D3-E68DB0F5D44B}" sibTransId="{B34E18FC-5D4E-4957-8F6E-881862548A2F}"/>
    <dgm:cxn modelId="{568BD7CF-945C-4BDC-8A3C-D04ED166C2DC}" type="presOf" srcId="{353FDC83-6790-4786-B4FD-FAB507F75400}" destId="{F9B8A4CF-179D-4F54-8D23-BACE4DCD7136}" srcOrd="0" destOrd="1" presId="urn:microsoft.com/office/officeart/2005/8/layout/hProcess3"/>
    <dgm:cxn modelId="{016B16D8-5B75-40EF-9C2E-77E278A41CA2}" srcId="{89D9FBC4-0B15-4122-8D6A-AA64D30DB0F3}" destId="{6D7DE507-CD35-4D53-A326-C810E41572F3}" srcOrd="2" destOrd="0" parTransId="{BCC67401-8E9F-4B27-AE2C-F1192D2A6019}" sibTransId="{75E84AE0-4D62-4F6A-B200-F6B1DC1FBB60}"/>
    <dgm:cxn modelId="{FF9641EB-7686-468C-9FAF-BD3654D1CB99}" srcId="{00D804A7-9701-44F5-A0DD-1446AFFA7886}" destId="{2B3B38A5-CD24-4E90-8E2D-AC1CC4C36CA9}" srcOrd="0" destOrd="0" parTransId="{5BE36B89-EEDF-4BD9-9C1A-F65CA84EC74B}" sibTransId="{266DD81D-6CE6-4CE7-B073-EF406CCEAB86}"/>
    <dgm:cxn modelId="{13CED5F8-AE6A-4EA0-ACF9-E1A688BE234F}" srcId="{89D9FBC4-0B15-4122-8D6A-AA64D30DB0F3}" destId="{E3D1C79B-A909-477C-A584-05D116BD93D5}" srcOrd="0" destOrd="0" parTransId="{7AC3D140-3580-4BDA-9EBF-096FFFCF0F74}" sibTransId="{130C7F0B-335D-4658-8CFB-91FBB29AAE75}"/>
    <dgm:cxn modelId="{EFB0C1E0-0C56-4B42-BB66-0B7C897F11A5}" type="presParOf" srcId="{79F256AF-8F45-468A-9E21-DF983F5AFB26}" destId="{0D4DA3F0-7DD2-464B-9101-6F14C0E2801E}" srcOrd="0" destOrd="0" presId="urn:microsoft.com/office/officeart/2005/8/layout/hProcess3"/>
    <dgm:cxn modelId="{232F7412-8820-4028-BA37-EC67C1DB1B2B}" type="presParOf" srcId="{79F256AF-8F45-468A-9E21-DF983F5AFB26}" destId="{91667F85-12AB-46EB-81C7-1F2423678A46}" srcOrd="1" destOrd="0" presId="urn:microsoft.com/office/officeart/2005/8/layout/hProcess3"/>
    <dgm:cxn modelId="{BE17D16F-B46E-4975-996D-4B06BE1C4061}" type="presParOf" srcId="{91667F85-12AB-46EB-81C7-1F2423678A46}" destId="{755D7ABB-72E6-41D2-B8C9-6F6D3346FE17}" srcOrd="0" destOrd="0" presId="urn:microsoft.com/office/officeart/2005/8/layout/hProcess3"/>
    <dgm:cxn modelId="{61688604-4F32-40EA-ACC1-ECAF0C332554}" type="presParOf" srcId="{91667F85-12AB-46EB-81C7-1F2423678A46}" destId="{7F37D228-9A00-48CF-B796-D4A0BC136D2A}" srcOrd="1" destOrd="0" presId="urn:microsoft.com/office/officeart/2005/8/layout/hProcess3"/>
    <dgm:cxn modelId="{BC7F93AD-6C45-41B4-9FE6-E2F5CCE43EEF}" type="presParOf" srcId="{7F37D228-9A00-48CF-B796-D4A0BC136D2A}" destId="{D98C2C36-E502-4FFF-9541-71890F25C07D}" srcOrd="0" destOrd="0" presId="urn:microsoft.com/office/officeart/2005/8/layout/hProcess3"/>
    <dgm:cxn modelId="{90CDB585-837B-4642-8EAF-D667BD3DC56F}" type="presParOf" srcId="{7F37D228-9A00-48CF-B796-D4A0BC136D2A}" destId="{9E46F087-D1CD-46F0-BA73-48899CF97E62}" srcOrd="1" destOrd="0" presId="urn:microsoft.com/office/officeart/2005/8/layout/hProcess3"/>
    <dgm:cxn modelId="{F20D6D13-B1D9-47D1-A326-547118590BD7}" type="presParOf" srcId="{7F37D228-9A00-48CF-B796-D4A0BC136D2A}" destId="{11438500-F95D-40AB-9EC5-364CB8C8551B}" srcOrd="2" destOrd="0" presId="urn:microsoft.com/office/officeart/2005/8/layout/hProcess3"/>
    <dgm:cxn modelId="{292E5DD9-6B09-4E50-AF05-9EBCCD222216}" type="presParOf" srcId="{7F37D228-9A00-48CF-B796-D4A0BC136D2A}" destId="{D6485F94-652F-4429-A240-0D7D3EA3EDBD}" srcOrd="3" destOrd="0" presId="urn:microsoft.com/office/officeart/2005/8/layout/hProcess3"/>
    <dgm:cxn modelId="{E844838A-ECB5-4EAD-A65A-A66477F16C0B}" type="presParOf" srcId="{7F37D228-9A00-48CF-B796-D4A0BC136D2A}" destId="{07D46FBA-FF85-4759-B38D-769342A1A07F}" srcOrd="4" destOrd="0" presId="urn:microsoft.com/office/officeart/2005/8/layout/hProcess3"/>
    <dgm:cxn modelId="{3590470F-DFDA-4825-BDE3-A7EE16308618}" type="presParOf" srcId="{91667F85-12AB-46EB-81C7-1F2423678A46}" destId="{4E4F8F93-87CC-4FBC-9D2D-C98317CE409D}" srcOrd="2" destOrd="0" presId="urn:microsoft.com/office/officeart/2005/8/layout/hProcess3"/>
    <dgm:cxn modelId="{F30EAB2D-C3AA-4BAB-B0D7-30C9A9A311F5}" type="presParOf" srcId="{91667F85-12AB-46EB-81C7-1F2423678A46}" destId="{F6BD3D3F-B61A-48BD-8BE8-635CC2683C16}" srcOrd="3" destOrd="0" presId="urn:microsoft.com/office/officeart/2005/8/layout/hProcess3"/>
    <dgm:cxn modelId="{EE20C258-BFA8-425F-A87F-DB0FC533368D}" type="presParOf" srcId="{F6BD3D3F-B61A-48BD-8BE8-635CC2683C16}" destId="{45F7B098-C269-4BB0-86DE-CB30E00C7E92}" srcOrd="0" destOrd="0" presId="urn:microsoft.com/office/officeart/2005/8/layout/hProcess3"/>
    <dgm:cxn modelId="{08D60A9D-CEA3-446D-BE2A-C18F7949C79B}" type="presParOf" srcId="{F6BD3D3F-B61A-48BD-8BE8-635CC2683C16}" destId="{B99C2835-4088-4491-A037-7A0BFCBA357A}" srcOrd="1" destOrd="0" presId="urn:microsoft.com/office/officeart/2005/8/layout/hProcess3"/>
    <dgm:cxn modelId="{1C604596-8AA1-4666-A52A-EF6383DE295A}" type="presParOf" srcId="{F6BD3D3F-B61A-48BD-8BE8-635CC2683C16}" destId="{4878FAC7-0824-4CE1-8547-43F00775ECFF}" srcOrd="2" destOrd="0" presId="urn:microsoft.com/office/officeart/2005/8/layout/hProcess3"/>
    <dgm:cxn modelId="{A91055E6-AD0F-40CC-9A1A-BCD3A78D4244}" type="presParOf" srcId="{F6BD3D3F-B61A-48BD-8BE8-635CC2683C16}" destId="{3347E00B-0FC4-489B-BB76-9B8DCD9E6CD2}" srcOrd="3" destOrd="0" presId="urn:microsoft.com/office/officeart/2005/8/layout/hProcess3"/>
    <dgm:cxn modelId="{D35DF675-EA66-44AB-A9C0-710776376FF4}" type="presParOf" srcId="{F6BD3D3F-B61A-48BD-8BE8-635CC2683C16}" destId="{F9B8A4CF-179D-4F54-8D23-BACE4DCD7136}" srcOrd="4" destOrd="0" presId="urn:microsoft.com/office/officeart/2005/8/layout/hProcess3"/>
    <dgm:cxn modelId="{45511812-5147-4831-947F-CB5CA1DE4283}" type="presParOf" srcId="{91667F85-12AB-46EB-81C7-1F2423678A46}" destId="{DD27D106-C7FF-458B-9F8E-A69CB6B7807A}" srcOrd="4" destOrd="0" presId="urn:microsoft.com/office/officeart/2005/8/layout/hProcess3"/>
    <dgm:cxn modelId="{D9F1BE8B-2347-42DE-A113-AD22DDACF9CF}" type="presParOf" srcId="{91667F85-12AB-46EB-81C7-1F2423678A46}" destId="{402FC1E3-C7AE-426F-8F1E-2D109E65C8C7}" srcOrd="5" destOrd="0" presId="urn:microsoft.com/office/officeart/2005/8/layout/hProcess3"/>
    <dgm:cxn modelId="{D39D6F48-B7A4-4477-8F07-A40B1E0F2776}" type="presParOf" srcId="{402FC1E3-C7AE-426F-8F1E-2D109E65C8C7}" destId="{ED34FCDD-F7FB-4434-96DD-325C8EAD1FE2}" srcOrd="0" destOrd="0" presId="urn:microsoft.com/office/officeart/2005/8/layout/hProcess3"/>
    <dgm:cxn modelId="{286C4AAC-5ABF-4117-A30B-F5D58D835E6F}" type="presParOf" srcId="{402FC1E3-C7AE-426F-8F1E-2D109E65C8C7}" destId="{A4FAE8B5-2277-4EBD-97DB-0AEDF8181BB2}" srcOrd="1" destOrd="0" presId="urn:microsoft.com/office/officeart/2005/8/layout/hProcess3"/>
    <dgm:cxn modelId="{0E07C67E-32BC-4ED7-8BC7-746DA6B389CC}" type="presParOf" srcId="{402FC1E3-C7AE-426F-8F1E-2D109E65C8C7}" destId="{3AA0B1F3-FBE1-443B-8C4A-A51D8B87B4ED}" srcOrd="2" destOrd="0" presId="urn:microsoft.com/office/officeart/2005/8/layout/hProcess3"/>
    <dgm:cxn modelId="{9373C6FF-31CB-44BD-9F27-5BBC442B99FF}" type="presParOf" srcId="{402FC1E3-C7AE-426F-8F1E-2D109E65C8C7}" destId="{E004902A-7421-4D72-A471-D44D1A96AC3F}" srcOrd="3" destOrd="0" presId="urn:microsoft.com/office/officeart/2005/8/layout/hProcess3"/>
    <dgm:cxn modelId="{BD5C12AB-23A3-4AF2-8484-9F8BEE1BD611}" type="presParOf" srcId="{402FC1E3-C7AE-426F-8F1E-2D109E65C8C7}" destId="{9FA9230E-37F1-40E9-9223-4F061311357B}" srcOrd="4" destOrd="0" presId="urn:microsoft.com/office/officeart/2005/8/layout/hProcess3"/>
    <dgm:cxn modelId="{E81E0548-C323-4FA1-AB03-B50667E31EA9}" type="presParOf" srcId="{91667F85-12AB-46EB-81C7-1F2423678A46}" destId="{D23AB892-DB13-4ABE-9AEA-EA17283748DA}" srcOrd="6" destOrd="0" presId="urn:microsoft.com/office/officeart/2005/8/layout/hProcess3"/>
    <dgm:cxn modelId="{1A2BB58A-286B-4880-AC94-E3939F5946C3}" type="presParOf" srcId="{91667F85-12AB-46EB-81C7-1F2423678A46}" destId="{FF1C4F32-1AFD-4E21-B6D4-5D1782988E8E}" srcOrd="7" destOrd="0" presId="urn:microsoft.com/office/officeart/2005/8/layout/hProcess3"/>
    <dgm:cxn modelId="{6AFD6D8F-60F8-425B-BF9A-6459DE0AFE03}" type="presParOf" srcId="{91667F85-12AB-46EB-81C7-1F2423678A46}" destId="{52A7B6EE-4B4A-4676-8F4F-8DEF23E84D81}"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7B6EE-4B4A-4676-8F4F-8DEF23E84D81}">
      <dsp:nvSpPr>
        <dsp:cNvPr id="0" name=""/>
        <dsp:cNvSpPr/>
      </dsp:nvSpPr>
      <dsp:spPr>
        <a:xfrm rot="10800000">
          <a:off x="0" y="0"/>
          <a:ext cx="11430000" cy="2743199"/>
        </a:xfrm>
        <a:prstGeom prst="rightArrow">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FA9230E-37F1-40E9-9223-4F061311357B}">
      <dsp:nvSpPr>
        <dsp:cNvPr id="0" name=""/>
        <dsp:cNvSpPr/>
      </dsp:nvSpPr>
      <dsp:spPr>
        <a:xfrm>
          <a:off x="8229603" y="2338256"/>
          <a:ext cx="3023496" cy="2476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Coordination with OSE, Bentley, CADD/Mapping.</a:t>
          </a:r>
        </a:p>
        <a:p>
          <a:pPr marL="228600" lvl="1" indent="-228600" algn="l" defTabSz="977900">
            <a:lnSpc>
              <a:spcPct val="90000"/>
            </a:lnSpc>
            <a:spcBef>
              <a:spcPct val="0"/>
            </a:spcBef>
            <a:spcAft>
              <a:spcPct val="15000"/>
            </a:spcAft>
            <a:buChar char="•"/>
          </a:pPr>
          <a:r>
            <a:rPr lang="en-US" sz="2200" kern="1200" dirty="0">
              <a:solidFill>
                <a:schemeClr val="bg1"/>
              </a:solidFill>
            </a:rPr>
            <a:t>Bentley reviewed and enhanced workspace.</a:t>
          </a:r>
        </a:p>
        <a:p>
          <a:pPr marL="228600" lvl="1" indent="-228600" algn="l" defTabSz="977900">
            <a:lnSpc>
              <a:spcPct val="90000"/>
            </a:lnSpc>
            <a:spcBef>
              <a:spcPct val="0"/>
            </a:spcBef>
            <a:spcAft>
              <a:spcPct val="15000"/>
            </a:spcAft>
            <a:buChar char="•"/>
          </a:pPr>
          <a:r>
            <a:rPr lang="en-US" sz="2200" kern="1200" dirty="0">
              <a:solidFill>
                <a:schemeClr val="bg1"/>
              </a:solidFill>
            </a:rPr>
            <a:t>Bentley is developing custom abutment parametric cells.</a:t>
          </a:r>
        </a:p>
      </dsp:txBody>
      <dsp:txXfrm>
        <a:off x="8229603" y="2338256"/>
        <a:ext cx="3023496" cy="2476687"/>
      </dsp:txXfrm>
    </dsp:sp>
    <dsp:sp modelId="{A4FAE8B5-2277-4EBD-97DB-0AEDF8181BB2}">
      <dsp:nvSpPr>
        <dsp:cNvPr id="0" name=""/>
        <dsp:cNvSpPr/>
      </dsp:nvSpPr>
      <dsp:spPr>
        <a:xfrm>
          <a:off x="8473427" y="762002"/>
          <a:ext cx="1931005"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April-Oct. 2021</a:t>
          </a:r>
        </a:p>
      </dsp:txBody>
      <dsp:txXfrm>
        <a:off x="8473427" y="762002"/>
        <a:ext cx="1931005" cy="1327500"/>
      </dsp:txXfrm>
    </dsp:sp>
    <dsp:sp modelId="{F9B8A4CF-179D-4F54-8D23-BACE4DCD7136}">
      <dsp:nvSpPr>
        <dsp:cNvPr id="0" name=""/>
        <dsp:cNvSpPr/>
      </dsp:nvSpPr>
      <dsp:spPr>
        <a:xfrm>
          <a:off x="4953000" y="2338256"/>
          <a:ext cx="2491940" cy="2476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Discovery meetings w/ Bentley for use of Success Play.</a:t>
          </a:r>
        </a:p>
        <a:p>
          <a:pPr marL="228600" lvl="1" indent="-228600" algn="l" defTabSz="977900">
            <a:lnSpc>
              <a:spcPct val="90000"/>
            </a:lnSpc>
            <a:spcBef>
              <a:spcPct val="0"/>
            </a:spcBef>
            <a:spcAft>
              <a:spcPct val="15000"/>
            </a:spcAft>
            <a:buChar char="•"/>
          </a:pPr>
          <a:r>
            <a:rPr lang="en-US" sz="2200" kern="1200" dirty="0">
              <a:solidFill>
                <a:schemeClr val="bg1"/>
              </a:solidFill>
            </a:rPr>
            <a:t>Established Oct. 2021 beta release timeline.</a:t>
          </a:r>
        </a:p>
      </dsp:txBody>
      <dsp:txXfrm>
        <a:off x="4953000" y="2338256"/>
        <a:ext cx="2491940" cy="2476687"/>
      </dsp:txXfrm>
    </dsp:sp>
    <dsp:sp modelId="{B99C2835-4088-4491-A037-7A0BFCBA357A}">
      <dsp:nvSpPr>
        <dsp:cNvPr id="0" name=""/>
        <dsp:cNvSpPr/>
      </dsp:nvSpPr>
      <dsp:spPr>
        <a:xfrm>
          <a:off x="5196849" y="762002"/>
          <a:ext cx="2096245"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Feb.-April 2021</a:t>
          </a:r>
        </a:p>
      </dsp:txBody>
      <dsp:txXfrm>
        <a:off x="5196849" y="762002"/>
        <a:ext cx="2096245" cy="1327500"/>
      </dsp:txXfrm>
    </dsp:sp>
    <dsp:sp modelId="{07D46FBA-FF85-4759-B38D-769342A1A07F}">
      <dsp:nvSpPr>
        <dsp:cNvPr id="0" name=""/>
        <dsp:cNvSpPr/>
      </dsp:nvSpPr>
      <dsp:spPr>
        <a:xfrm>
          <a:off x="1451624" y="2338256"/>
          <a:ext cx="2859228" cy="2476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Coordinated with OSE.</a:t>
          </a:r>
        </a:p>
        <a:p>
          <a:pPr marL="228600" lvl="1" indent="-228600" algn="l" defTabSz="977900">
            <a:lnSpc>
              <a:spcPct val="90000"/>
            </a:lnSpc>
            <a:spcBef>
              <a:spcPct val="0"/>
            </a:spcBef>
            <a:spcAft>
              <a:spcPct val="15000"/>
            </a:spcAft>
            <a:buChar char="•"/>
          </a:pPr>
          <a:r>
            <a:rPr lang="en-US" sz="2200" kern="1200" dirty="0">
              <a:solidFill>
                <a:schemeClr val="bg1"/>
              </a:solidFill>
            </a:rPr>
            <a:t>Modified Bentley’s delivered workspace.</a:t>
          </a:r>
        </a:p>
        <a:p>
          <a:pPr marL="228600" lvl="1" indent="-228600" algn="l" defTabSz="977900">
            <a:lnSpc>
              <a:spcPct val="90000"/>
            </a:lnSpc>
            <a:spcBef>
              <a:spcPct val="0"/>
            </a:spcBef>
            <a:spcAft>
              <a:spcPct val="15000"/>
            </a:spcAft>
            <a:buChar char="•"/>
          </a:pPr>
          <a:r>
            <a:rPr lang="en-US" sz="2200" kern="1200" dirty="0">
              <a:solidFill>
                <a:schemeClr val="bg1"/>
              </a:solidFill>
            </a:rPr>
            <a:t>Paused for other priorities. </a:t>
          </a:r>
        </a:p>
      </dsp:txBody>
      <dsp:txXfrm>
        <a:off x="1451624" y="2338256"/>
        <a:ext cx="2859228" cy="2476687"/>
      </dsp:txXfrm>
    </dsp:sp>
    <dsp:sp modelId="{9E46F087-D1CD-46F0-BA73-48899CF97E62}">
      <dsp:nvSpPr>
        <dsp:cNvPr id="0" name=""/>
        <dsp:cNvSpPr/>
      </dsp:nvSpPr>
      <dsp:spPr>
        <a:xfrm>
          <a:off x="1691635" y="762002"/>
          <a:ext cx="2491940" cy="132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Sept.-Oct. 2020</a:t>
          </a:r>
        </a:p>
      </dsp:txBody>
      <dsp:txXfrm>
        <a:off x="1691635" y="762002"/>
        <a:ext cx="2491940" cy="1327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7B6EE-4B4A-4676-8F4F-8DEF23E84D81}">
      <dsp:nvSpPr>
        <dsp:cNvPr id="0" name=""/>
        <dsp:cNvSpPr/>
      </dsp:nvSpPr>
      <dsp:spPr>
        <a:xfrm>
          <a:off x="0" y="0"/>
          <a:ext cx="11430000" cy="2743205"/>
        </a:xfrm>
        <a:prstGeom prst="rightArrow">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FA9230E-37F1-40E9-9223-4F061311357B}">
      <dsp:nvSpPr>
        <dsp:cNvPr id="0" name=""/>
        <dsp:cNvSpPr/>
      </dsp:nvSpPr>
      <dsp:spPr>
        <a:xfrm>
          <a:off x="7387462" y="2341813"/>
          <a:ext cx="2754250" cy="268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Official Release.</a:t>
          </a:r>
        </a:p>
        <a:p>
          <a:pPr marL="228600" lvl="1" indent="-228600" algn="l" defTabSz="977900">
            <a:lnSpc>
              <a:spcPct val="90000"/>
            </a:lnSpc>
            <a:spcBef>
              <a:spcPct val="0"/>
            </a:spcBef>
            <a:spcAft>
              <a:spcPct val="15000"/>
            </a:spcAft>
            <a:buChar char="•"/>
          </a:pPr>
          <a:r>
            <a:rPr lang="en-US" sz="2200" kern="1200" dirty="0">
              <a:solidFill>
                <a:schemeClr val="bg1"/>
              </a:solidFill>
            </a:rPr>
            <a:t>Continuous development.</a:t>
          </a:r>
        </a:p>
        <a:p>
          <a:pPr marL="228600" lvl="1" indent="-228600" algn="l" defTabSz="977900">
            <a:lnSpc>
              <a:spcPct val="90000"/>
            </a:lnSpc>
            <a:spcBef>
              <a:spcPct val="0"/>
            </a:spcBef>
            <a:spcAft>
              <a:spcPct val="15000"/>
            </a:spcAft>
            <a:buChar char="•"/>
          </a:pPr>
          <a:endParaRPr lang="en-US" sz="2200" kern="1200" dirty="0">
            <a:solidFill>
              <a:schemeClr val="bg1"/>
            </a:solidFill>
          </a:endParaRPr>
        </a:p>
        <a:p>
          <a:pPr marL="228600" lvl="1" indent="-228600" algn="l" defTabSz="977900">
            <a:lnSpc>
              <a:spcPct val="90000"/>
            </a:lnSpc>
            <a:spcBef>
              <a:spcPct val="0"/>
            </a:spcBef>
            <a:spcAft>
              <a:spcPct val="15000"/>
            </a:spcAft>
            <a:buChar char="•"/>
          </a:pPr>
          <a:endParaRPr lang="en-US" sz="2200" kern="1200" dirty="0">
            <a:solidFill>
              <a:schemeClr val="bg1"/>
            </a:solidFill>
          </a:endParaRPr>
        </a:p>
        <a:p>
          <a:pPr marL="228600" lvl="1" indent="-228600" algn="l" defTabSz="977900">
            <a:lnSpc>
              <a:spcPct val="90000"/>
            </a:lnSpc>
            <a:spcBef>
              <a:spcPct val="0"/>
            </a:spcBef>
            <a:spcAft>
              <a:spcPct val="15000"/>
            </a:spcAft>
            <a:buChar char="•"/>
          </a:pPr>
          <a:endParaRPr lang="en-US" sz="2200" kern="1200" dirty="0">
            <a:solidFill>
              <a:schemeClr val="bg1"/>
            </a:solidFill>
          </a:endParaRPr>
        </a:p>
        <a:p>
          <a:pPr marL="228600" lvl="1" indent="-228600" algn="l" defTabSz="977900">
            <a:lnSpc>
              <a:spcPct val="90000"/>
            </a:lnSpc>
            <a:spcBef>
              <a:spcPct val="0"/>
            </a:spcBef>
            <a:spcAft>
              <a:spcPct val="15000"/>
            </a:spcAft>
            <a:buChar char="•"/>
          </a:pPr>
          <a:endParaRPr lang="en-US" sz="2200" kern="1200" dirty="0">
            <a:solidFill>
              <a:schemeClr val="bg1"/>
            </a:solidFill>
          </a:endParaRPr>
        </a:p>
        <a:p>
          <a:pPr marL="228600" lvl="1" indent="-228600" algn="l" defTabSz="1022350">
            <a:lnSpc>
              <a:spcPct val="90000"/>
            </a:lnSpc>
            <a:spcBef>
              <a:spcPct val="0"/>
            </a:spcBef>
            <a:spcAft>
              <a:spcPct val="15000"/>
            </a:spcAft>
            <a:buChar char="•"/>
          </a:pPr>
          <a:endParaRPr lang="en-US" sz="2300" kern="1200" dirty="0"/>
        </a:p>
      </dsp:txBody>
      <dsp:txXfrm>
        <a:off x="7387462" y="2341813"/>
        <a:ext cx="2754250" cy="2686417"/>
      </dsp:txXfrm>
    </dsp:sp>
    <dsp:sp modelId="{A4FAE8B5-2277-4EBD-97DB-0AEDF8181BB2}">
      <dsp:nvSpPr>
        <dsp:cNvPr id="0" name=""/>
        <dsp:cNvSpPr/>
      </dsp:nvSpPr>
      <dsp:spPr>
        <a:xfrm>
          <a:off x="7635248" y="609603"/>
          <a:ext cx="2163821" cy="146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May-June 2022</a:t>
          </a:r>
        </a:p>
      </dsp:txBody>
      <dsp:txXfrm>
        <a:off x="7635248" y="609603"/>
        <a:ext cx="2163821" cy="1463027"/>
      </dsp:txXfrm>
    </dsp:sp>
    <dsp:sp modelId="{F9B8A4CF-179D-4F54-8D23-BACE4DCD7136}">
      <dsp:nvSpPr>
        <dsp:cNvPr id="0" name=""/>
        <dsp:cNvSpPr/>
      </dsp:nvSpPr>
      <dsp:spPr>
        <a:xfrm>
          <a:off x="4227648" y="2341813"/>
          <a:ext cx="2754250" cy="268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Incorporate feedback</a:t>
          </a:r>
        </a:p>
        <a:p>
          <a:pPr marL="228600" lvl="1" indent="-228600" algn="l" defTabSz="977900">
            <a:lnSpc>
              <a:spcPct val="90000"/>
            </a:lnSpc>
            <a:spcBef>
              <a:spcPct val="0"/>
            </a:spcBef>
            <a:spcAft>
              <a:spcPct val="15000"/>
            </a:spcAft>
            <a:buChar char="•"/>
          </a:pPr>
          <a:r>
            <a:rPr lang="en-US" sz="2200" kern="1200" dirty="0">
              <a:solidFill>
                <a:schemeClr val="bg1"/>
              </a:solidFill>
            </a:rPr>
            <a:t>Continuous workspace and training material development.</a:t>
          </a:r>
        </a:p>
      </dsp:txBody>
      <dsp:txXfrm>
        <a:off x="4227648" y="2341813"/>
        <a:ext cx="2754250" cy="2686417"/>
      </dsp:txXfrm>
    </dsp:sp>
    <dsp:sp modelId="{B99C2835-4088-4491-A037-7A0BFCBA357A}">
      <dsp:nvSpPr>
        <dsp:cNvPr id="0" name=""/>
        <dsp:cNvSpPr/>
      </dsp:nvSpPr>
      <dsp:spPr>
        <a:xfrm>
          <a:off x="4434837" y="597131"/>
          <a:ext cx="2270851" cy="146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Mar.-April 2022 </a:t>
          </a:r>
        </a:p>
      </dsp:txBody>
      <dsp:txXfrm>
        <a:off x="4434837" y="597131"/>
        <a:ext cx="2270851" cy="1463027"/>
      </dsp:txXfrm>
    </dsp:sp>
    <dsp:sp modelId="{07D46FBA-FF85-4759-B38D-769342A1A07F}">
      <dsp:nvSpPr>
        <dsp:cNvPr id="0" name=""/>
        <dsp:cNvSpPr/>
      </dsp:nvSpPr>
      <dsp:spPr>
        <a:xfrm>
          <a:off x="701051" y="2341813"/>
          <a:ext cx="2754250" cy="2686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bg1"/>
              </a:solidFill>
            </a:rPr>
            <a:t>Begin Beta testing</a:t>
          </a:r>
        </a:p>
        <a:p>
          <a:pPr marL="228600" lvl="1" indent="-228600" algn="l" defTabSz="977900">
            <a:lnSpc>
              <a:spcPct val="90000"/>
            </a:lnSpc>
            <a:spcBef>
              <a:spcPct val="0"/>
            </a:spcBef>
            <a:spcAft>
              <a:spcPct val="15000"/>
            </a:spcAft>
            <a:buChar char="•"/>
          </a:pPr>
          <a:r>
            <a:rPr lang="en-US" sz="2200" kern="1200" dirty="0">
              <a:solidFill>
                <a:schemeClr val="bg1"/>
              </a:solidFill>
            </a:rPr>
            <a:t>Collect feedback</a:t>
          </a:r>
        </a:p>
        <a:p>
          <a:pPr marL="228600" lvl="1" indent="-228600" algn="l" defTabSz="977900">
            <a:lnSpc>
              <a:spcPct val="90000"/>
            </a:lnSpc>
            <a:spcBef>
              <a:spcPct val="0"/>
            </a:spcBef>
            <a:spcAft>
              <a:spcPct val="15000"/>
            </a:spcAft>
            <a:buChar char="•"/>
          </a:pPr>
          <a:r>
            <a:rPr lang="en-US" sz="2200" kern="1200" dirty="0">
              <a:solidFill>
                <a:schemeClr val="bg1"/>
              </a:solidFill>
            </a:rPr>
            <a:t>Continuous development</a:t>
          </a:r>
        </a:p>
        <a:p>
          <a:pPr marL="228600" lvl="1" indent="-228600" algn="l" defTabSz="977900">
            <a:lnSpc>
              <a:spcPct val="90000"/>
            </a:lnSpc>
            <a:spcBef>
              <a:spcPct val="0"/>
            </a:spcBef>
            <a:spcAft>
              <a:spcPct val="15000"/>
            </a:spcAft>
            <a:buChar char="•"/>
          </a:pPr>
          <a:r>
            <a:rPr lang="en-US" sz="2200" kern="1200" dirty="0">
              <a:solidFill>
                <a:schemeClr val="bg1"/>
              </a:solidFill>
            </a:rPr>
            <a:t>Develop training material</a:t>
          </a:r>
        </a:p>
      </dsp:txBody>
      <dsp:txXfrm>
        <a:off x="701051" y="2341813"/>
        <a:ext cx="2754250" cy="2686417"/>
      </dsp:txXfrm>
    </dsp:sp>
    <dsp:sp modelId="{9E46F087-D1CD-46F0-BA73-48899CF97E62}">
      <dsp:nvSpPr>
        <dsp:cNvPr id="0" name=""/>
        <dsp:cNvSpPr/>
      </dsp:nvSpPr>
      <dsp:spPr>
        <a:xfrm>
          <a:off x="929640" y="597131"/>
          <a:ext cx="2213233" cy="146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bg1"/>
              </a:solidFill>
            </a:rPr>
            <a:t>Nov. 2021- Feb. 2022</a:t>
          </a:r>
        </a:p>
      </dsp:txBody>
      <dsp:txXfrm>
        <a:off x="929640" y="597131"/>
        <a:ext cx="2213233" cy="146302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930" cy="465616"/>
          </a:xfrm>
          <a:prstGeom prst="rect">
            <a:avLst/>
          </a:prstGeom>
        </p:spPr>
        <p:txBody>
          <a:bodyPr vert="horz" lIns="91674" tIns="45836" rIns="91674" bIns="45836" rtlCol="0"/>
          <a:lstStyle>
            <a:lvl1pPr algn="l">
              <a:defRPr sz="1200"/>
            </a:lvl1pPr>
          </a:lstStyle>
          <a:p>
            <a:endParaRPr lang="en-US" dirty="0"/>
          </a:p>
        </p:txBody>
      </p:sp>
      <p:sp>
        <p:nvSpPr>
          <p:cNvPr id="3" name="Date Placeholder 2"/>
          <p:cNvSpPr>
            <a:spLocks noGrp="1"/>
          </p:cNvSpPr>
          <p:nvPr>
            <p:ph type="dt" sz="quarter" idx="1"/>
          </p:nvPr>
        </p:nvSpPr>
        <p:spPr>
          <a:xfrm>
            <a:off x="3977572" y="2"/>
            <a:ext cx="3043930" cy="465616"/>
          </a:xfrm>
          <a:prstGeom prst="rect">
            <a:avLst/>
          </a:prstGeom>
        </p:spPr>
        <p:txBody>
          <a:bodyPr vert="horz" lIns="91674" tIns="45836" rIns="91674" bIns="45836" rtlCol="0"/>
          <a:lstStyle>
            <a:lvl1pPr algn="r">
              <a:defRPr sz="1200"/>
            </a:lvl1pPr>
          </a:lstStyle>
          <a:p>
            <a:fld id="{4336B77B-D4CB-4648-8A75-E15E3BBD8603}" type="datetimeFigureOut">
              <a:rPr lang="en-US" smtClean="0"/>
              <a:t>4/13/2022</a:t>
            </a:fld>
            <a:endParaRPr lang="en-US" dirty="0"/>
          </a:p>
        </p:txBody>
      </p:sp>
      <p:sp>
        <p:nvSpPr>
          <p:cNvPr id="4" name="Footer Placeholder 3"/>
          <p:cNvSpPr>
            <a:spLocks noGrp="1"/>
          </p:cNvSpPr>
          <p:nvPr>
            <p:ph type="ftr" sz="quarter" idx="2"/>
          </p:nvPr>
        </p:nvSpPr>
        <p:spPr>
          <a:xfrm>
            <a:off x="0" y="8841885"/>
            <a:ext cx="3043930" cy="465616"/>
          </a:xfrm>
          <a:prstGeom prst="rect">
            <a:avLst/>
          </a:prstGeom>
        </p:spPr>
        <p:txBody>
          <a:bodyPr vert="horz" lIns="91674" tIns="45836" rIns="91674" bIns="4583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72" y="8841885"/>
            <a:ext cx="3043930" cy="465616"/>
          </a:xfrm>
          <a:prstGeom prst="rect">
            <a:avLst/>
          </a:prstGeom>
        </p:spPr>
        <p:txBody>
          <a:bodyPr vert="horz" lIns="91674" tIns="45836" rIns="91674" bIns="45836" rtlCol="0" anchor="b"/>
          <a:lstStyle>
            <a:lvl1pPr algn="r">
              <a:defRPr sz="1200"/>
            </a:lvl1pPr>
          </a:lstStyle>
          <a:p>
            <a:fld id="{587824CC-72F3-44E6-8FB4-C929D35D85A6}" type="slidenum">
              <a:rPr lang="en-US" smtClean="0"/>
              <a:t>‹#›</a:t>
            </a:fld>
            <a:endParaRPr lang="en-US" dirty="0"/>
          </a:p>
        </p:txBody>
      </p:sp>
    </p:spTree>
    <p:extLst>
      <p:ext uri="{BB962C8B-B14F-4D97-AF65-F5344CB8AC3E}">
        <p14:creationId xmlns:p14="http://schemas.microsoft.com/office/powerpoint/2010/main" val="21959987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3043131" cy="465455"/>
          </a:xfrm>
          <a:prstGeom prst="rect">
            <a:avLst/>
          </a:prstGeom>
        </p:spPr>
        <p:txBody>
          <a:bodyPr vert="horz" lIns="91336" tIns="45667" rIns="91336" bIns="45667" rtlCol="0"/>
          <a:lstStyle>
            <a:lvl1pPr algn="l">
              <a:defRPr sz="1200"/>
            </a:lvl1pPr>
          </a:lstStyle>
          <a:p>
            <a:endParaRPr lang="en-US" dirty="0"/>
          </a:p>
        </p:txBody>
      </p:sp>
      <p:sp>
        <p:nvSpPr>
          <p:cNvPr id="3" name="Date Placeholder 2"/>
          <p:cNvSpPr>
            <a:spLocks noGrp="1"/>
          </p:cNvSpPr>
          <p:nvPr>
            <p:ph type="dt" idx="1"/>
          </p:nvPr>
        </p:nvSpPr>
        <p:spPr>
          <a:xfrm>
            <a:off x="3978382" y="1"/>
            <a:ext cx="3043131" cy="465455"/>
          </a:xfrm>
          <a:prstGeom prst="rect">
            <a:avLst/>
          </a:prstGeom>
        </p:spPr>
        <p:txBody>
          <a:bodyPr vert="horz" lIns="91336" tIns="45667" rIns="91336" bIns="45667" rtlCol="0"/>
          <a:lstStyle>
            <a:lvl1pPr algn="r">
              <a:defRPr sz="1200"/>
            </a:lvl1pPr>
          </a:lstStyle>
          <a:p>
            <a:fld id="{55FF2CF9-0A75-498C-A5E0-C890560FC428}" type="datetimeFigureOut">
              <a:rPr lang="en-US" smtClean="0"/>
              <a:pPr/>
              <a:t>4/13/2022</a:t>
            </a:fld>
            <a:endParaRPr lang="en-US" dirty="0"/>
          </a:p>
        </p:txBody>
      </p:sp>
      <p:sp>
        <p:nvSpPr>
          <p:cNvPr id="4" name="Slide Image Placeholder 3"/>
          <p:cNvSpPr>
            <a:spLocks noGrp="1" noRot="1" noChangeAspect="1"/>
          </p:cNvSpPr>
          <p:nvPr>
            <p:ph type="sldImg" idx="2"/>
          </p:nvPr>
        </p:nvSpPr>
        <p:spPr>
          <a:xfrm>
            <a:off x="409575" y="696913"/>
            <a:ext cx="6203950" cy="3490912"/>
          </a:xfrm>
          <a:prstGeom prst="rect">
            <a:avLst/>
          </a:prstGeom>
          <a:noFill/>
          <a:ln w="12700">
            <a:solidFill>
              <a:prstClr val="black"/>
            </a:solidFill>
          </a:ln>
        </p:spPr>
        <p:txBody>
          <a:bodyPr vert="horz" lIns="91336" tIns="45667" rIns="91336" bIns="45667" rtlCol="0" anchor="ctr"/>
          <a:lstStyle/>
          <a:p>
            <a:endParaRPr lang="en-US" dirty="0"/>
          </a:p>
        </p:txBody>
      </p:sp>
      <p:sp>
        <p:nvSpPr>
          <p:cNvPr id="5" name="Notes Placeholder 4"/>
          <p:cNvSpPr>
            <a:spLocks noGrp="1"/>
          </p:cNvSpPr>
          <p:nvPr>
            <p:ph type="body" sz="quarter" idx="3"/>
          </p:nvPr>
        </p:nvSpPr>
        <p:spPr>
          <a:xfrm>
            <a:off x="702632" y="4421824"/>
            <a:ext cx="5617843" cy="4189095"/>
          </a:xfrm>
          <a:prstGeom prst="rect">
            <a:avLst/>
          </a:prstGeom>
        </p:spPr>
        <p:txBody>
          <a:bodyPr vert="horz" lIns="91336" tIns="45667" rIns="91336" bIns="4566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842053"/>
            <a:ext cx="3043131" cy="465455"/>
          </a:xfrm>
          <a:prstGeom prst="rect">
            <a:avLst/>
          </a:prstGeom>
        </p:spPr>
        <p:txBody>
          <a:bodyPr vert="horz" lIns="91336" tIns="45667" rIns="91336" bIns="4566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382" y="8842053"/>
            <a:ext cx="3043131" cy="465455"/>
          </a:xfrm>
          <a:prstGeom prst="rect">
            <a:avLst/>
          </a:prstGeom>
        </p:spPr>
        <p:txBody>
          <a:bodyPr vert="horz" lIns="91336" tIns="45667" rIns="91336" bIns="45667" rtlCol="0" anchor="b"/>
          <a:lstStyle>
            <a:lvl1pPr algn="r">
              <a:defRPr sz="1200"/>
            </a:lvl1pPr>
          </a:lstStyle>
          <a:p>
            <a:fld id="{4B0FDA08-891D-4D24-9337-D12A075AC062}" type="slidenum">
              <a:rPr lang="en-US" smtClean="0"/>
              <a:pPr/>
              <a:t>‹#›</a:t>
            </a:fld>
            <a:endParaRPr lang="en-US" dirty="0"/>
          </a:p>
        </p:txBody>
      </p:sp>
    </p:spTree>
    <p:extLst>
      <p:ext uri="{BB962C8B-B14F-4D97-AF65-F5344CB8AC3E}">
        <p14:creationId xmlns:p14="http://schemas.microsoft.com/office/powerpoint/2010/main" val="387947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gs.noaa.gov/web/news/us-survey-foot.shtml"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79443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29</a:t>
            </a:fld>
            <a:endParaRPr lang="en-US" dirty="0"/>
          </a:p>
        </p:txBody>
      </p:sp>
    </p:spTree>
    <p:extLst>
      <p:ext uri="{BB962C8B-B14F-4D97-AF65-F5344CB8AC3E}">
        <p14:creationId xmlns:p14="http://schemas.microsoft.com/office/powerpoint/2010/main" val="67802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30</a:t>
            </a:fld>
            <a:endParaRPr lang="en-US" dirty="0"/>
          </a:p>
        </p:txBody>
      </p:sp>
    </p:spTree>
    <p:extLst>
      <p:ext uri="{BB962C8B-B14F-4D97-AF65-F5344CB8AC3E}">
        <p14:creationId xmlns:p14="http://schemas.microsoft.com/office/powerpoint/2010/main" val="864875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31</a:t>
            </a:fld>
            <a:endParaRPr lang="en-US" dirty="0"/>
          </a:p>
        </p:txBody>
      </p:sp>
    </p:spTree>
    <p:extLst>
      <p:ext uri="{BB962C8B-B14F-4D97-AF65-F5344CB8AC3E}">
        <p14:creationId xmlns:p14="http://schemas.microsoft.com/office/powerpoint/2010/main" val="235538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33</a:t>
            </a:fld>
            <a:endParaRPr lang="en-US" dirty="0"/>
          </a:p>
        </p:txBody>
      </p:sp>
    </p:spTree>
    <p:extLst>
      <p:ext uri="{BB962C8B-B14F-4D97-AF65-F5344CB8AC3E}">
        <p14:creationId xmlns:p14="http://schemas.microsoft.com/office/powerpoint/2010/main" val="4249809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34</a:t>
            </a:fld>
            <a:endParaRPr lang="en-US" dirty="0"/>
          </a:p>
        </p:txBody>
      </p:sp>
    </p:spTree>
    <p:extLst>
      <p:ext uri="{BB962C8B-B14F-4D97-AF65-F5344CB8AC3E}">
        <p14:creationId xmlns:p14="http://schemas.microsoft.com/office/powerpoint/2010/main" val="225252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35</a:t>
            </a:fld>
            <a:endParaRPr lang="en-US" dirty="0"/>
          </a:p>
        </p:txBody>
      </p:sp>
    </p:spTree>
    <p:extLst>
      <p:ext uri="{BB962C8B-B14F-4D97-AF65-F5344CB8AC3E}">
        <p14:creationId xmlns:p14="http://schemas.microsoft.com/office/powerpoint/2010/main" val="3871057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37</a:t>
            </a:fld>
            <a:endParaRPr lang="en-US" dirty="0"/>
          </a:p>
        </p:txBody>
      </p:sp>
    </p:spTree>
    <p:extLst>
      <p:ext uri="{BB962C8B-B14F-4D97-AF65-F5344CB8AC3E}">
        <p14:creationId xmlns:p14="http://schemas.microsoft.com/office/powerpoint/2010/main" val="805433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38</a:t>
            </a:fld>
            <a:endParaRPr lang="en-US" dirty="0"/>
          </a:p>
        </p:txBody>
      </p:sp>
    </p:spTree>
    <p:extLst>
      <p:ext uri="{BB962C8B-B14F-4D97-AF65-F5344CB8AC3E}">
        <p14:creationId xmlns:p14="http://schemas.microsoft.com/office/powerpoint/2010/main" val="3556947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39</a:t>
            </a:fld>
            <a:endParaRPr lang="en-US" dirty="0"/>
          </a:p>
        </p:txBody>
      </p:sp>
    </p:spTree>
    <p:extLst>
      <p:ext uri="{BB962C8B-B14F-4D97-AF65-F5344CB8AC3E}">
        <p14:creationId xmlns:p14="http://schemas.microsoft.com/office/powerpoint/2010/main" val="351581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40</a:t>
            </a:fld>
            <a:endParaRPr lang="en-US" dirty="0"/>
          </a:p>
        </p:txBody>
      </p:sp>
    </p:spTree>
    <p:extLst>
      <p:ext uri="{BB962C8B-B14F-4D97-AF65-F5344CB8AC3E}">
        <p14:creationId xmlns:p14="http://schemas.microsoft.com/office/powerpoint/2010/main" val="242843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Welcome everyone to our April CADD Users Group Live Event</a:t>
            </a:r>
          </a:p>
          <a:p>
            <a:pPr marL="171450" indent="-171450">
              <a:buFont typeface="Arial" panose="020B0604020202020204" pitchFamily="34" charset="0"/>
              <a:buChar char="•"/>
            </a:pPr>
            <a:r>
              <a:rPr lang="en-US" dirty="0"/>
              <a:t>Thank you for joining us this morning</a:t>
            </a:r>
          </a:p>
          <a:p>
            <a:pPr marL="171450" indent="-171450">
              <a:buFont typeface="Arial" panose="020B0604020202020204" pitchFamily="34" charset="0"/>
              <a:buChar char="•"/>
            </a:pPr>
            <a:r>
              <a:rPr lang="en-US" dirty="0"/>
              <a:t>My name is Mark McCloud and I’m the CADD Services Manager here at ODOT</a:t>
            </a:r>
          </a:p>
          <a:p>
            <a:pPr marL="171450" indent="-171450">
              <a:buFont typeface="Arial" panose="020B0604020202020204" pitchFamily="34" charset="0"/>
              <a:buChar char="•"/>
            </a:pPr>
            <a:r>
              <a:rPr lang="en-US" dirty="0"/>
              <a:t>We are recording this event and it will be made available on our Wiki page later today or tomorrow</a:t>
            </a:r>
          </a:p>
          <a:p>
            <a:pPr marL="171450" indent="-171450">
              <a:buFont typeface="Arial" panose="020B0604020202020204" pitchFamily="34" charset="0"/>
              <a:buChar char="•"/>
            </a:pPr>
            <a:r>
              <a:rPr lang="en-US" dirty="0"/>
              <a:t>We do have live chat available so please type in any questions you have, and we will field those as the meeting progresses</a:t>
            </a:r>
          </a:p>
          <a:p>
            <a:pPr marL="171450" indent="-171450">
              <a:buFont typeface="Arial" panose="020B0604020202020204" pitchFamily="34" charset="0"/>
              <a:buChar char="•"/>
            </a:pPr>
            <a:r>
              <a:rPr lang="en-US" dirty="0"/>
              <a:t>We will also be providing CPD’s for today via email so look for those in the future</a:t>
            </a:r>
          </a:p>
          <a:p>
            <a:pPr marL="628650" lvl="1" indent="-171450">
              <a:buFont typeface="Arial" panose="020B0604020202020204" pitchFamily="34" charset="0"/>
              <a:buChar char="•"/>
            </a:pPr>
            <a:r>
              <a:rPr lang="en-US" dirty="0"/>
              <a:t>NOTE:  If you joined the meeting as anonymous, we cannot verify you attended the meeting</a:t>
            </a:r>
          </a:p>
          <a:p>
            <a:pPr marL="628650" lvl="1" indent="-171450">
              <a:buFont typeface="Arial" panose="020B0604020202020204" pitchFamily="34" charset="0"/>
              <a:buChar char="•"/>
            </a:pPr>
            <a:r>
              <a:rPr lang="en-US" dirty="0"/>
              <a:t>NOTE:  If you're watching this event as a group, each person who would like CPD’s will still need to join the meeting separately </a:t>
            </a:r>
          </a:p>
        </p:txBody>
      </p:sp>
      <p:sp>
        <p:nvSpPr>
          <p:cNvPr id="4" name="Slide Number Placeholder 3"/>
          <p:cNvSpPr>
            <a:spLocks noGrp="1"/>
          </p:cNvSpPr>
          <p:nvPr>
            <p:ph type="sldNum" sz="quarter" idx="10"/>
          </p:nvPr>
        </p:nvSpPr>
        <p:spPr/>
        <p:txBody>
          <a:bodyPr/>
          <a:lstStyle/>
          <a:p>
            <a:fld id="{4B0FDA08-891D-4D24-9337-D12A075AC062}" type="slidenum">
              <a:rPr lang="en-US" smtClean="0"/>
              <a:pPr/>
              <a:t>2</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41</a:t>
            </a:fld>
            <a:endParaRPr lang="en-US" dirty="0"/>
          </a:p>
        </p:txBody>
      </p:sp>
    </p:spTree>
    <p:extLst>
      <p:ext uri="{BB962C8B-B14F-4D97-AF65-F5344CB8AC3E}">
        <p14:creationId xmlns:p14="http://schemas.microsoft.com/office/powerpoint/2010/main" val="3511021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42</a:t>
            </a:fld>
            <a:endParaRPr lang="en-US" dirty="0"/>
          </a:p>
        </p:txBody>
      </p:sp>
    </p:spTree>
    <p:extLst>
      <p:ext uri="{BB962C8B-B14F-4D97-AF65-F5344CB8AC3E}">
        <p14:creationId xmlns:p14="http://schemas.microsoft.com/office/powerpoint/2010/main" val="896678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43</a:t>
            </a:fld>
            <a:endParaRPr lang="en-US" dirty="0"/>
          </a:p>
        </p:txBody>
      </p:sp>
    </p:spTree>
    <p:extLst>
      <p:ext uri="{BB962C8B-B14F-4D97-AF65-F5344CB8AC3E}">
        <p14:creationId xmlns:p14="http://schemas.microsoft.com/office/powerpoint/2010/main" val="399438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44</a:t>
            </a:fld>
            <a:endParaRPr lang="en-US" dirty="0"/>
          </a:p>
        </p:txBody>
      </p:sp>
    </p:spTree>
    <p:extLst>
      <p:ext uri="{BB962C8B-B14F-4D97-AF65-F5344CB8AC3E}">
        <p14:creationId xmlns:p14="http://schemas.microsoft.com/office/powerpoint/2010/main" val="4053018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45</a:t>
            </a:fld>
            <a:endParaRPr lang="en-US" dirty="0"/>
          </a:p>
        </p:txBody>
      </p:sp>
    </p:spTree>
    <p:extLst>
      <p:ext uri="{BB962C8B-B14F-4D97-AF65-F5344CB8AC3E}">
        <p14:creationId xmlns:p14="http://schemas.microsoft.com/office/powerpoint/2010/main" val="7949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46</a:t>
            </a:fld>
            <a:endParaRPr lang="en-US" dirty="0"/>
          </a:p>
        </p:txBody>
      </p:sp>
    </p:spTree>
    <p:extLst>
      <p:ext uri="{BB962C8B-B14F-4D97-AF65-F5344CB8AC3E}">
        <p14:creationId xmlns:p14="http://schemas.microsoft.com/office/powerpoint/2010/main" val="4207800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47</a:t>
            </a:fld>
            <a:endParaRPr lang="en-US" dirty="0"/>
          </a:p>
        </p:txBody>
      </p:sp>
    </p:spTree>
    <p:extLst>
      <p:ext uri="{BB962C8B-B14F-4D97-AF65-F5344CB8AC3E}">
        <p14:creationId xmlns:p14="http://schemas.microsoft.com/office/powerpoint/2010/main" val="1137956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48</a:t>
            </a:fld>
            <a:endParaRPr lang="en-US" dirty="0"/>
          </a:p>
        </p:txBody>
      </p:sp>
    </p:spTree>
    <p:extLst>
      <p:ext uri="{BB962C8B-B14F-4D97-AF65-F5344CB8AC3E}">
        <p14:creationId xmlns:p14="http://schemas.microsoft.com/office/powerpoint/2010/main" val="3549982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49</a:t>
            </a:fld>
            <a:endParaRPr lang="en-US" dirty="0"/>
          </a:p>
        </p:txBody>
      </p:sp>
    </p:spTree>
    <p:extLst>
      <p:ext uri="{BB962C8B-B14F-4D97-AF65-F5344CB8AC3E}">
        <p14:creationId xmlns:p14="http://schemas.microsoft.com/office/powerpoint/2010/main" val="613987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50</a:t>
            </a:fld>
            <a:endParaRPr lang="en-US" dirty="0"/>
          </a:p>
        </p:txBody>
      </p:sp>
    </p:spTree>
    <p:extLst>
      <p:ext uri="{BB962C8B-B14F-4D97-AF65-F5344CB8AC3E}">
        <p14:creationId xmlns:p14="http://schemas.microsoft.com/office/powerpoint/2010/main" val="299035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pPr/>
              <a:t>6</a:t>
            </a:fld>
            <a:endParaRPr lang="en-US" dirty="0"/>
          </a:p>
        </p:txBody>
      </p:sp>
    </p:spTree>
    <p:extLst>
      <p:ext uri="{BB962C8B-B14F-4D97-AF65-F5344CB8AC3E}">
        <p14:creationId xmlns:p14="http://schemas.microsoft.com/office/powerpoint/2010/main" val="23022619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51</a:t>
            </a:fld>
            <a:endParaRPr lang="en-US" dirty="0"/>
          </a:p>
        </p:txBody>
      </p:sp>
    </p:spTree>
    <p:extLst>
      <p:ext uri="{BB962C8B-B14F-4D97-AF65-F5344CB8AC3E}">
        <p14:creationId xmlns:p14="http://schemas.microsoft.com/office/powerpoint/2010/main" val="2357734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56</a:t>
            </a:fld>
            <a:endParaRPr lang="en-US" dirty="0"/>
          </a:p>
        </p:txBody>
      </p:sp>
    </p:spTree>
    <p:extLst>
      <p:ext uri="{BB962C8B-B14F-4D97-AF65-F5344CB8AC3E}">
        <p14:creationId xmlns:p14="http://schemas.microsoft.com/office/powerpoint/2010/main" val="534100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57</a:t>
            </a:fld>
            <a:endParaRPr lang="en-US" dirty="0"/>
          </a:p>
        </p:txBody>
      </p:sp>
    </p:spTree>
    <p:extLst>
      <p:ext uri="{BB962C8B-B14F-4D97-AF65-F5344CB8AC3E}">
        <p14:creationId xmlns:p14="http://schemas.microsoft.com/office/powerpoint/2010/main" val="515848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0FDA08-891D-4D24-9337-D12A075AC062}" type="slidenum">
              <a:rPr lang="en-US" smtClean="0"/>
              <a:pPr/>
              <a:t>59</a:t>
            </a:fld>
            <a:endParaRPr lang="en-US" dirty="0"/>
          </a:p>
        </p:txBody>
      </p:sp>
    </p:spTree>
    <p:extLst>
      <p:ext uri="{BB962C8B-B14F-4D97-AF65-F5344CB8AC3E}">
        <p14:creationId xmlns:p14="http://schemas.microsoft.com/office/powerpoint/2010/main" val="618179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61</a:t>
            </a:fld>
            <a:endParaRPr lang="en-US" dirty="0"/>
          </a:p>
        </p:txBody>
      </p:sp>
    </p:spTree>
    <p:extLst>
      <p:ext uri="{BB962C8B-B14F-4D97-AF65-F5344CB8AC3E}">
        <p14:creationId xmlns:p14="http://schemas.microsoft.com/office/powerpoint/2010/main" val="2827968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62</a:t>
            </a:fld>
            <a:endParaRPr lang="en-US" dirty="0"/>
          </a:p>
        </p:txBody>
      </p:sp>
    </p:spTree>
    <p:extLst>
      <p:ext uri="{BB962C8B-B14F-4D97-AF65-F5344CB8AC3E}">
        <p14:creationId xmlns:p14="http://schemas.microsoft.com/office/powerpoint/2010/main" val="2914660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63</a:t>
            </a:fld>
            <a:endParaRPr lang="en-US" dirty="0"/>
          </a:p>
        </p:txBody>
      </p:sp>
    </p:spTree>
    <p:extLst>
      <p:ext uri="{BB962C8B-B14F-4D97-AF65-F5344CB8AC3E}">
        <p14:creationId xmlns:p14="http://schemas.microsoft.com/office/powerpoint/2010/main" val="805433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pPr/>
              <a:t>64</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Since 1893, the United States has defined the foot based on the meter. The definition adopted at that time was 1 foot = 0.3048006 meter approximately. In 1959, the definition was revised to 1 foot = 0.3048 meter exactly. This change was made to support U.S. industry and international trade and resolved a long-standing discrepancy between the definition used by U.S. industries and that used by other countries. The 1959 redefinition of the foot was legally binding and intended for the entire U.S. A single exception allowed temporary continued use of the previous definition exclusively for geodetic surveying.</a:t>
            </a:r>
          </a:p>
          <a:p>
            <a:endParaRPr lang="en-US" b="0" i="0" dirty="0">
              <a:solidFill>
                <a:srgbClr val="000000"/>
              </a:solidFill>
              <a:effectLst/>
              <a:latin typeface="arial" panose="020B0604020202020204" pitchFamily="34" charset="0"/>
            </a:endParaRPr>
          </a:p>
          <a:p>
            <a:r>
              <a:rPr lang="en-US" b="0" i="0" dirty="0">
                <a:solidFill>
                  <a:srgbClr val="000000"/>
                </a:solidFill>
                <a:effectLst/>
                <a:latin typeface="arial" panose="020B0604020202020204" pitchFamily="34" charset="0"/>
              </a:rPr>
              <a:t>NGS - </a:t>
            </a:r>
            <a:r>
              <a:rPr lang="en-US" dirty="0">
                <a:hlinkClick r:id="rId3"/>
              </a:rPr>
              <a:t>NGS and NIST to Retire U.S. Survey Foot after 2022 | News | National Geodetic Survey (noaa.gov)</a:t>
            </a:r>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66</a:t>
            </a:fld>
            <a:endParaRPr lang="en-US" dirty="0"/>
          </a:p>
        </p:txBody>
      </p:sp>
    </p:spTree>
    <p:extLst>
      <p:ext uri="{BB962C8B-B14F-4D97-AF65-F5344CB8AC3E}">
        <p14:creationId xmlns:p14="http://schemas.microsoft.com/office/powerpoint/2010/main" val="3918260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0FDA08-891D-4D24-9337-D12A075AC062}" type="slidenum">
              <a:rPr lang="en-US" smtClean="0"/>
              <a:pPr/>
              <a:t>67</a:t>
            </a:fld>
            <a:endParaRPr lang="en-US" dirty="0"/>
          </a:p>
        </p:txBody>
      </p:sp>
    </p:spTree>
    <p:extLst>
      <p:ext uri="{BB962C8B-B14F-4D97-AF65-F5344CB8AC3E}">
        <p14:creationId xmlns:p14="http://schemas.microsoft.com/office/powerpoint/2010/main" val="134438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pPr/>
              <a:t>9</a:t>
            </a:fld>
            <a:endParaRPr lang="en-US" dirty="0"/>
          </a:p>
        </p:txBody>
      </p:sp>
    </p:spTree>
    <p:extLst>
      <p:ext uri="{BB962C8B-B14F-4D97-AF65-F5344CB8AC3E}">
        <p14:creationId xmlns:p14="http://schemas.microsoft.com/office/powerpoint/2010/main" val="5896684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pPr/>
              <a:t>70</a:t>
            </a:fld>
            <a:endParaRPr lang="en-US" dirty="0"/>
          </a:p>
        </p:txBody>
      </p:sp>
    </p:spTree>
    <p:extLst>
      <p:ext uri="{BB962C8B-B14F-4D97-AF65-F5344CB8AC3E}">
        <p14:creationId xmlns:p14="http://schemas.microsoft.com/office/powerpoint/2010/main" val="893657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pPr/>
              <a:t>76</a:t>
            </a:fld>
            <a:endParaRPr lang="en-US" dirty="0"/>
          </a:p>
        </p:txBody>
      </p:sp>
    </p:spTree>
    <p:extLst>
      <p:ext uri="{BB962C8B-B14F-4D97-AF65-F5344CB8AC3E}">
        <p14:creationId xmlns:p14="http://schemas.microsoft.com/office/powerpoint/2010/main" val="30019805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80</a:t>
            </a:fld>
            <a:endParaRPr lang="en-US" dirty="0"/>
          </a:p>
        </p:txBody>
      </p:sp>
    </p:spTree>
    <p:extLst>
      <p:ext uri="{BB962C8B-B14F-4D97-AF65-F5344CB8AC3E}">
        <p14:creationId xmlns:p14="http://schemas.microsoft.com/office/powerpoint/2010/main" val="8054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pPr/>
              <a:t>15</a:t>
            </a:fld>
            <a:endParaRPr lang="en-US" dirty="0"/>
          </a:p>
        </p:txBody>
      </p:sp>
    </p:spTree>
    <p:extLst>
      <p:ext uri="{BB962C8B-B14F-4D97-AF65-F5344CB8AC3E}">
        <p14:creationId xmlns:p14="http://schemas.microsoft.com/office/powerpoint/2010/main" val="893657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3950" cy="34909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25</a:t>
            </a:fld>
            <a:endParaRPr lang="en-US" dirty="0"/>
          </a:p>
        </p:txBody>
      </p:sp>
    </p:spTree>
    <p:extLst>
      <p:ext uri="{BB962C8B-B14F-4D97-AF65-F5344CB8AC3E}">
        <p14:creationId xmlns:p14="http://schemas.microsoft.com/office/powerpoint/2010/main" val="805433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0FDA08-891D-4D24-9337-D12A075AC062}" type="slidenum">
              <a:rPr lang="en-US" smtClean="0"/>
              <a:pPr/>
              <a:t>26</a:t>
            </a:fld>
            <a:endParaRPr lang="en-US" dirty="0"/>
          </a:p>
        </p:txBody>
      </p:sp>
    </p:spTree>
    <p:extLst>
      <p:ext uri="{BB962C8B-B14F-4D97-AF65-F5344CB8AC3E}">
        <p14:creationId xmlns:p14="http://schemas.microsoft.com/office/powerpoint/2010/main" val="520195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27</a:t>
            </a:fld>
            <a:endParaRPr lang="en-US" dirty="0"/>
          </a:p>
        </p:txBody>
      </p:sp>
    </p:spTree>
    <p:extLst>
      <p:ext uri="{BB962C8B-B14F-4D97-AF65-F5344CB8AC3E}">
        <p14:creationId xmlns:p14="http://schemas.microsoft.com/office/powerpoint/2010/main" val="687841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0FDA08-891D-4D24-9337-D12A075AC062}" type="slidenum">
              <a:rPr lang="en-US" smtClean="0"/>
              <a:pPr/>
              <a:t>28</a:t>
            </a:fld>
            <a:endParaRPr lang="en-US" dirty="0"/>
          </a:p>
        </p:txBody>
      </p:sp>
    </p:spTree>
    <p:extLst>
      <p:ext uri="{BB962C8B-B14F-4D97-AF65-F5344CB8AC3E}">
        <p14:creationId xmlns:p14="http://schemas.microsoft.com/office/powerpoint/2010/main" val="4127587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6343" y="5355730"/>
            <a:ext cx="4023360" cy="699402"/>
          </a:xfrm>
          <a:prstGeom prst="rect">
            <a:avLst/>
          </a:prstGeom>
        </p:spPr>
      </p:pic>
      <p:sp>
        <p:nvSpPr>
          <p:cNvPr id="20" name="Rectangle 2"/>
          <p:cNvSpPr>
            <a:spLocks noGrp="1" noChangeArrowheads="1"/>
          </p:cNvSpPr>
          <p:nvPr>
            <p:ph type="title"/>
          </p:nvPr>
        </p:nvSpPr>
        <p:spPr bwMode="auto">
          <a:xfrm>
            <a:off x="871538" y="484142"/>
            <a:ext cx="11320272" cy="914400"/>
          </a:xfrm>
          <a:prstGeom prst="rect">
            <a:avLst/>
          </a:prstGeom>
          <a:solidFill>
            <a:srgbClr val="D6D2C4"/>
          </a:solidFill>
          <a:ln w="9525">
            <a:noFill/>
            <a:miter lim="800000"/>
            <a:headEnd/>
            <a:tailEnd/>
          </a:ln>
        </p:spPr>
        <p:txBody>
          <a:bodyPr vert="horz" wrap="square" lIns="0" tIns="91440" rIns="0" bIns="91440" numCol="1" anchor="ctr" anchorCtr="0" compatLnSpc="1">
            <a:prstTxWarp prst="textNoShape">
              <a:avLst/>
            </a:prstTxWarp>
          </a:bodyPr>
          <a:lstStyle>
            <a:lvl1pPr algn="l">
              <a:defRPr>
                <a:solidFill>
                  <a:schemeClr val="tx1"/>
                </a:solidFill>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40053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636058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15967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94172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2"/>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053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0971"/>
            <a:ext cx="9144000" cy="1938992"/>
          </a:xfrm>
        </p:spPr>
        <p:txBody>
          <a:bodyPr wrap="square" anchor="b">
            <a:sp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spTree>
    <p:extLst>
      <p:ext uri="{BB962C8B-B14F-4D97-AF65-F5344CB8AC3E}">
        <p14:creationId xmlns:p14="http://schemas.microsoft.com/office/powerpoint/2010/main" val="130581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spTree>
    <p:extLst>
      <p:ext uri="{BB962C8B-B14F-4D97-AF65-F5344CB8AC3E}">
        <p14:creationId xmlns:p14="http://schemas.microsoft.com/office/powerpoint/2010/main" val="26726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spTree>
    <p:extLst>
      <p:ext uri="{BB962C8B-B14F-4D97-AF65-F5344CB8AC3E}">
        <p14:creationId xmlns:p14="http://schemas.microsoft.com/office/powerpoint/2010/main" val="64096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spTree>
    <p:extLst>
      <p:ext uri="{BB962C8B-B14F-4D97-AF65-F5344CB8AC3E}">
        <p14:creationId xmlns:p14="http://schemas.microsoft.com/office/powerpoint/2010/main" val="4227023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rgbClr val="00B5E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spTree>
    <p:extLst>
      <p:ext uri="{BB962C8B-B14F-4D97-AF65-F5344CB8AC3E}">
        <p14:creationId xmlns:p14="http://schemas.microsoft.com/office/powerpoint/2010/main" val="324392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spTree>
    <p:extLst>
      <p:ext uri="{BB962C8B-B14F-4D97-AF65-F5344CB8AC3E}">
        <p14:creationId xmlns:p14="http://schemas.microsoft.com/office/powerpoint/2010/main" val="50723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spTree>
    <p:extLst>
      <p:ext uri="{BB962C8B-B14F-4D97-AF65-F5344CB8AC3E}">
        <p14:creationId xmlns:p14="http://schemas.microsoft.com/office/powerpoint/2010/main" val="309998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357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929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975360" y="6324600"/>
            <a:ext cx="47244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Ohio DOT CADD Users Group Meeting - 04/13/2022</a:t>
            </a: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96400" y="6237047"/>
            <a:ext cx="2119058" cy="540865"/>
          </a:xfrm>
          <a:prstGeom prst="rect">
            <a:avLst/>
          </a:prstGeom>
        </p:spPr>
      </p:pic>
      <p:cxnSp>
        <p:nvCxnSpPr>
          <p:cNvPr id="18" name="Straight Connector 17"/>
          <p:cNvCxnSpPr/>
          <p:nvPr userDrawn="1"/>
        </p:nvCxnSpPr>
        <p:spPr>
          <a:xfrm>
            <a:off x="883920" y="6244862"/>
            <a:ext cx="1042416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8547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32" r:id="rId3"/>
    <p:sldLayoutId id="2147483728" r:id="rId4"/>
    <p:sldLayoutId id="2147483729" r:id="rId5"/>
    <p:sldLayoutId id="2147483716" r:id="rId6"/>
    <p:sldLayoutId id="2147483717" r:id="rId7"/>
    <p:sldLayoutId id="2147483718" r:id="rId8"/>
    <p:sldLayoutId id="2147483719" r:id="rId9"/>
    <p:sldLayoutId id="2147483721" r:id="rId10"/>
    <p:sldLayoutId id="2147483731" r:id="rId11"/>
    <p:sldLayoutId id="2147483730" r:id="rId12"/>
    <p:sldLayoutId id="2147483733" r:id="rId13"/>
    <p:sldLayoutId id="2147483727" r:id="rId14"/>
  </p:sldLayoutIdLst>
  <p:hf sldNum="0" hdr="0" dt="0"/>
  <p:txStyles>
    <p:titleStyle>
      <a:lvl1pPr algn="l" rtl="0" eaLnBrk="1" fontAlgn="base" hangingPunct="1">
        <a:spcBef>
          <a:spcPct val="0"/>
        </a:spcBef>
        <a:spcAft>
          <a:spcPct val="0"/>
        </a:spcAft>
        <a:defRPr sz="3600" b="0"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Courier New" panose="02070309020205020404" pitchFamily="49" charset="0"/>
        <a:buChar char="o"/>
        <a:defRPr sz="4000" b="0">
          <a:solidFill>
            <a:schemeClr val="bg1"/>
          </a:solidFill>
          <a:latin typeface="+mn-lt"/>
          <a:ea typeface="+mn-ea"/>
          <a:cs typeface="+mn-cs"/>
        </a:defRPr>
      </a:lvl1pPr>
      <a:lvl2pPr marL="914400" indent="-457200" algn="l" rtl="0" eaLnBrk="1" fontAlgn="base" hangingPunct="1">
        <a:spcBef>
          <a:spcPct val="20000"/>
        </a:spcBef>
        <a:spcAft>
          <a:spcPct val="0"/>
        </a:spcAft>
        <a:buFont typeface="Courier New" panose="02070309020205020404" pitchFamily="49" charset="0"/>
        <a:buChar char="o"/>
        <a:defRPr sz="2800">
          <a:solidFill>
            <a:schemeClr val="bg1"/>
          </a:solidFill>
          <a:latin typeface="+mn-lt"/>
        </a:defRPr>
      </a:lvl2pPr>
      <a:lvl3pPr marL="1371600" indent="-457200" algn="l" rtl="0" eaLnBrk="1" fontAlgn="base" hangingPunct="1">
        <a:spcBef>
          <a:spcPct val="20000"/>
        </a:spcBef>
        <a:spcAft>
          <a:spcPct val="0"/>
        </a:spcAft>
        <a:buFont typeface="Courier New" panose="02070309020205020404" pitchFamily="49" charset="0"/>
        <a:buChar char="o"/>
        <a:defRPr sz="2800">
          <a:solidFill>
            <a:schemeClr val="bg1"/>
          </a:solidFill>
          <a:latin typeface="+mn-lt"/>
        </a:defRPr>
      </a:lvl3pPr>
      <a:lvl4pPr marL="1828800" indent="-457200" algn="l" rtl="0" eaLnBrk="1" fontAlgn="base" hangingPunct="1">
        <a:spcBef>
          <a:spcPct val="20000"/>
        </a:spcBef>
        <a:spcAft>
          <a:spcPct val="0"/>
        </a:spcAft>
        <a:buFont typeface="Courier New" panose="02070309020205020404" pitchFamily="49" charset="0"/>
        <a:buChar char="o"/>
        <a:defRPr sz="2400">
          <a:solidFill>
            <a:schemeClr val="bg1"/>
          </a:solidFill>
          <a:latin typeface="+mn-lt"/>
        </a:defRPr>
      </a:lvl4pPr>
      <a:lvl5pPr marL="2401888" indent="-396875" algn="l" rtl="0" eaLnBrk="1" fontAlgn="base" hangingPunct="1">
        <a:spcBef>
          <a:spcPct val="20000"/>
        </a:spcBef>
        <a:spcAft>
          <a:spcPct val="0"/>
        </a:spcAft>
        <a:buFont typeface="Courier New" panose="02070309020205020404" pitchFamily="49" charset="0"/>
        <a:buChar char="o"/>
        <a:tabLst>
          <a:tab pos="2401888" algn="l"/>
        </a:tabLst>
        <a:defRPr sz="24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hyperlink" Target="https://www.youtube.com/watch?v=gWrZETPjxbM&amp;list=PLnJUnxLwu_N7vW3uPTAb7GsYGBoD1GqP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X3SFP3CjK3M?list=PLnJUnxLwu_N7vW3uPTAb7GsYGBoD1GqP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communities.bentley.com/products/road___site_design/w/road_and_site_design__wiki/57830/best-practice-do-not-manually-copy-a-design-file-with-a-drainage-and-utility-project-to-create-a-new-design-fil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forms.office.com/g/EkC3LMNwPw"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www.freestock.com/free-photos/3d-man-giving-announcement-isolated-white-49329016"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odot.formstack.com/forms/cadd_servicerequest" TargetMode="External"/><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hyperlink" Target="https://www.freestock.com/free-photos/3d-man-giving-announcement-isolated-white-49329016" TargetMode="External"/><Relationship Id="rId4" Type="http://schemas.openxmlformats.org/officeDocument/2006/relationships/image" Target="../media/image17.jp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forms.office.com/g/v7AJmjbCbx"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gif"/><Relationship Id="rId4" Type="http://schemas.openxmlformats.org/officeDocument/2006/relationships/image" Target="../media/image47.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50.emf"/></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hyperlink" Target="https://www.infotechinc.com/blog/building-information-modeling-for-infrastructure-just-what-is-it/" TargetMode="Externa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 CADD USERS GROUP </a:t>
            </a:r>
            <a:r>
              <a:rPr lang="en-US" sz="4000" b="1" dirty="0"/>
              <a:t>• </a:t>
            </a:r>
            <a:r>
              <a:rPr lang="en-US" b="1" dirty="0"/>
              <a:t>April 13</a:t>
            </a:r>
            <a:r>
              <a:rPr lang="en-US" b="1" baseline="30000" dirty="0"/>
              <a:t>th</a:t>
            </a:r>
            <a:r>
              <a:rPr lang="en-US" b="1" dirty="0"/>
              <a:t>, 2022</a:t>
            </a:r>
            <a:endParaRPr lang="en-US" dirty="0"/>
          </a:p>
        </p:txBody>
      </p:sp>
    </p:spTree>
    <p:extLst>
      <p:ext uri="{BB962C8B-B14F-4D97-AF65-F5344CB8AC3E}">
        <p14:creationId xmlns:p14="http://schemas.microsoft.com/office/powerpoint/2010/main" val="3323585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AD1-F7F6-4B33-9E29-52CBFC3F1486}"/>
              </a:ext>
            </a:extLst>
          </p:cNvPr>
          <p:cNvSpPr>
            <a:spLocks noGrp="1"/>
          </p:cNvSpPr>
          <p:nvPr>
            <p:ph type="title"/>
          </p:nvPr>
        </p:nvSpPr>
        <p:spPr>
          <a:solidFill>
            <a:schemeClr val="tx2"/>
          </a:solidFill>
        </p:spPr>
        <p:txBody>
          <a:bodyPr/>
          <a:lstStyle/>
          <a:p>
            <a:r>
              <a:rPr lang="en-US" dirty="0"/>
              <a:t>Some Reminders!</a:t>
            </a:r>
          </a:p>
        </p:txBody>
      </p:sp>
      <p:sp>
        <p:nvSpPr>
          <p:cNvPr id="3" name="Content Placeholder 2">
            <a:extLst>
              <a:ext uri="{FF2B5EF4-FFF2-40B4-BE49-F238E27FC236}">
                <a16:creationId xmlns:a16="http://schemas.microsoft.com/office/drawing/2014/main" id="{A0EC485D-BDF1-4D60-9CA6-77FCA5A9049A}"/>
              </a:ext>
            </a:extLst>
          </p:cNvPr>
          <p:cNvSpPr>
            <a:spLocks noGrp="1"/>
          </p:cNvSpPr>
          <p:nvPr>
            <p:ph idx="1"/>
          </p:nvPr>
        </p:nvSpPr>
        <p:spPr/>
        <p:txBody>
          <a:bodyPr/>
          <a:lstStyle/>
          <a:p>
            <a:r>
              <a:rPr lang="en-US" dirty="0"/>
              <a:t>Side by Side Installs are now possible for major releases starting with 10.10</a:t>
            </a:r>
          </a:p>
        </p:txBody>
      </p:sp>
      <p:sp>
        <p:nvSpPr>
          <p:cNvPr id="4" name="Footer Placeholder 3">
            <a:extLst>
              <a:ext uri="{FF2B5EF4-FFF2-40B4-BE49-F238E27FC236}">
                <a16:creationId xmlns:a16="http://schemas.microsoft.com/office/drawing/2014/main" id="{5117E5D4-8A0C-4D36-96B1-259661F83615}"/>
              </a:ext>
            </a:extLst>
          </p:cNvPr>
          <p:cNvSpPr>
            <a:spLocks noGrp="1"/>
          </p:cNvSpPr>
          <p:nvPr>
            <p:ph type="ftr" sz="quarter" idx="3"/>
          </p:nvPr>
        </p:nvSpPr>
        <p:spPr/>
        <p:txBody>
          <a:bodyPr/>
          <a:lstStyle/>
          <a:p>
            <a:pPr>
              <a:defRPr/>
            </a:pPr>
            <a:r>
              <a:rPr lang="en-US" dirty="0"/>
              <a:t>Ohio DOT CADD Users Group Meeting - 04/13/2022</a:t>
            </a:r>
          </a:p>
        </p:txBody>
      </p:sp>
      <p:pic>
        <p:nvPicPr>
          <p:cNvPr id="5" name="Picture 4">
            <a:extLst>
              <a:ext uri="{FF2B5EF4-FFF2-40B4-BE49-F238E27FC236}">
                <a16:creationId xmlns:a16="http://schemas.microsoft.com/office/drawing/2014/main" id="{5E7E503F-7BF6-4D03-AAD1-DA0F97A8244B}"/>
              </a:ext>
            </a:extLst>
          </p:cNvPr>
          <p:cNvPicPr>
            <a:picLocks noChangeAspect="1"/>
          </p:cNvPicPr>
          <p:nvPr/>
        </p:nvPicPr>
        <p:blipFill>
          <a:blip r:embed="rId2"/>
          <a:stretch>
            <a:fillRect/>
          </a:stretch>
        </p:blipFill>
        <p:spPr>
          <a:xfrm>
            <a:off x="533400" y="2590800"/>
            <a:ext cx="11125200" cy="2218724"/>
          </a:xfrm>
          <a:prstGeom prst="rect">
            <a:avLst/>
          </a:prstGeom>
        </p:spPr>
      </p:pic>
      <p:pic>
        <p:nvPicPr>
          <p:cNvPr id="6" name="Picture 5">
            <a:extLst>
              <a:ext uri="{FF2B5EF4-FFF2-40B4-BE49-F238E27FC236}">
                <a16:creationId xmlns:a16="http://schemas.microsoft.com/office/drawing/2014/main" id="{43652B41-A69F-4FA9-B779-E8674F5A64D4}"/>
              </a:ext>
            </a:extLst>
          </p:cNvPr>
          <p:cNvPicPr>
            <a:picLocks noChangeAspect="1"/>
          </p:cNvPicPr>
          <p:nvPr/>
        </p:nvPicPr>
        <p:blipFill>
          <a:blip r:embed="rId3"/>
          <a:stretch>
            <a:fillRect/>
          </a:stretch>
        </p:blipFill>
        <p:spPr>
          <a:xfrm>
            <a:off x="1676400" y="5257800"/>
            <a:ext cx="4606684" cy="745198"/>
          </a:xfrm>
          <a:prstGeom prst="rect">
            <a:avLst/>
          </a:prstGeom>
        </p:spPr>
      </p:pic>
      <p:pic>
        <p:nvPicPr>
          <p:cNvPr id="7" name="Picture 6">
            <a:extLst>
              <a:ext uri="{FF2B5EF4-FFF2-40B4-BE49-F238E27FC236}">
                <a16:creationId xmlns:a16="http://schemas.microsoft.com/office/drawing/2014/main" id="{F2A7DE0B-683A-4AA6-B911-609A7A0E5B92}"/>
              </a:ext>
            </a:extLst>
          </p:cNvPr>
          <p:cNvPicPr>
            <a:picLocks noChangeAspect="1"/>
          </p:cNvPicPr>
          <p:nvPr/>
        </p:nvPicPr>
        <p:blipFill>
          <a:blip r:embed="rId4"/>
          <a:stretch>
            <a:fillRect/>
          </a:stretch>
        </p:blipFill>
        <p:spPr>
          <a:xfrm>
            <a:off x="6694811" y="5257800"/>
            <a:ext cx="3207593" cy="745198"/>
          </a:xfrm>
          <a:prstGeom prst="rect">
            <a:avLst/>
          </a:prstGeom>
        </p:spPr>
      </p:pic>
    </p:spTree>
    <p:extLst>
      <p:ext uri="{BB962C8B-B14F-4D97-AF65-F5344CB8AC3E}">
        <p14:creationId xmlns:p14="http://schemas.microsoft.com/office/powerpoint/2010/main" val="3289479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AD1-F7F6-4B33-9E29-52CBFC3F1486}"/>
              </a:ext>
            </a:extLst>
          </p:cNvPr>
          <p:cNvSpPr>
            <a:spLocks noGrp="1"/>
          </p:cNvSpPr>
          <p:nvPr>
            <p:ph type="title"/>
          </p:nvPr>
        </p:nvSpPr>
        <p:spPr>
          <a:solidFill>
            <a:schemeClr val="tx2"/>
          </a:solidFill>
        </p:spPr>
        <p:txBody>
          <a:bodyPr/>
          <a:lstStyle/>
          <a:p>
            <a:r>
              <a:rPr lang="en-US" dirty="0"/>
              <a:t>Some Reminders!</a:t>
            </a:r>
          </a:p>
        </p:txBody>
      </p:sp>
      <p:sp>
        <p:nvSpPr>
          <p:cNvPr id="3" name="Content Placeholder 2">
            <a:extLst>
              <a:ext uri="{FF2B5EF4-FFF2-40B4-BE49-F238E27FC236}">
                <a16:creationId xmlns:a16="http://schemas.microsoft.com/office/drawing/2014/main" id="{A0EC485D-BDF1-4D60-9CA6-77FCA5A9049A}"/>
              </a:ext>
            </a:extLst>
          </p:cNvPr>
          <p:cNvSpPr>
            <a:spLocks noGrp="1"/>
          </p:cNvSpPr>
          <p:nvPr>
            <p:ph idx="1"/>
          </p:nvPr>
        </p:nvSpPr>
        <p:spPr/>
        <p:txBody>
          <a:bodyPr/>
          <a:lstStyle/>
          <a:p>
            <a:r>
              <a:rPr lang="en-US" dirty="0"/>
              <a:t>We have two workspaces for CONNECT!</a:t>
            </a:r>
          </a:p>
          <a:p>
            <a:pPr lvl="1"/>
            <a:r>
              <a:rPr lang="en-US" dirty="0"/>
              <a:t>Main different is v1 uses Arial and v2 uses Calibri</a:t>
            </a:r>
          </a:p>
          <a:p>
            <a:pPr lvl="1"/>
            <a:r>
              <a:rPr lang="en-US" b="1" dirty="0"/>
              <a:t>OHDOT (v1): </a:t>
            </a:r>
            <a:r>
              <a:rPr lang="en-US" dirty="0"/>
              <a:t>has installer/sync tool (ORD 10.5 or newer)</a:t>
            </a:r>
          </a:p>
          <a:p>
            <a:pPr lvl="1"/>
            <a:r>
              <a:rPr lang="en-US" b="1" dirty="0"/>
              <a:t>OHDOTCEv02 (v2) </a:t>
            </a:r>
            <a:r>
              <a:rPr lang="en-US" dirty="0"/>
              <a:t>: installer/sync tool not done yet. Zip file download (must have ORD 10.10 or newer)</a:t>
            </a:r>
          </a:p>
          <a:p>
            <a:pPr lvl="1"/>
            <a:r>
              <a:rPr lang="en-US" dirty="0"/>
              <a:t>All new projects moving forward should use v2 workspace</a:t>
            </a:r>
          </a:p>
          <a:p>
            <a:pPr lvl="1"/>
            <a:r>
              <a:rPr lang="en-US" dirty="0"/>
              <a:t>Original timeline had 3/25/2022 as the last update for v1.</a:t>
            </a:r>
          </a:p>
          <a:p>
            <a:pPr lvl="1"/>
            <a:r>
              <a:rPr lang="en-US" dirty="0"/>
              <a:t>Decided to continue to update v1 (per user's request). </a:t>
            </a:r>
          </a:p>
          <a:p>
            <a:endParaRPr lang="en-US" dirty="0"/>
          </a:p>
          <a:p>
            <a:endParaRPr lang="en-US" dirty="0"/>
          </a:p>
        </p:txBody>
      </p:sp>
      <p:sp>
        <p:nvSpPr>
          <p:cNvPr id="4" name="Footer Placeholder 3">
            <a:extLst>
              <a:ext uri="{FF2B5EF4-FFF2-40B4-BE49-F238E27FC236}">
                <a16:creationId xmlns:a16="http://schemas.microsoft.com/office/drawing/2014/main" id="{5117E5D4-8A0C-4D36-96B1-259661F8361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1271133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AD1-F7F6-4B33-9E29-52CBFC3F1486}"/>
              </a:ext>
            </a:extLst>
          </p:cNvPr>
          <p:cNvSpPr>
            <a:spLocks noGrp="1"/>
          </p:cNvSpPr>
          <p:nvPr>
            <p:ph type="title"/>
          </p:nvPr>
        </p:nvSpPr>
        <p:spPr>
          <a:solidFill>
            <a:schemeClr val="tx2"/>
          </a:solidFill>
        </p:spPr>
        <p:txBody>
          <a:bodyPr/>
          <a:lstStyle/>
          <a:p>
            <a:r>
              <a:rPr lang="en-US" dirty="0"/>
              <a:t>Some Reminders!</a:t>
            </a:r>
          </a:p>
        </p:txBody>
      </p:sp>
      <p:sp>
        <p:nvSpPr>
          <p:cNvPr id="3" name="Content Placeholder 2">
            <a:extLst>
              <a:ext uri="{FF2B5EF4-FFF2-40B4-BE49-F238E27FC236}">
                <a16:creationId xmlns:a16="http://schemas.microsoft.com/office/drawing/2014/main" id="{A0EC485D-BDF1-4D60-9CA6-77FCA5A9049A}"/>
              </a:ext>
            </a:extLst>
          </p:cNvPr>
          <p:cNvSpPr>
            <a:spLocks noGrp="1"/>
          </p:cNvSpPr>
          <p:nvPr>
            <p:ph idx="1"/>
          </p:nvPr>
        </p:nvSpPr>
        <p:spPr/>
        <p:txBody>
          <a:bodyPr/>
          <a:lstStyle/>
          <a:p>
            <a:r>
              <a:rPr lang="en-US" sz="3200" dirty="0"/>
              <a:t>When using the create </a:t>
            </a:r>
            <a:r>
              <a:rPr lang="en-US" sz="3200" dirty="0" err="1"/>
              <a:t>workset</a:t>
            </a:r>
            <a:r>
              <a:rPr lang="en-US" sz="3200" dirty="0"/>
              <a:t> application, it has not been updated to understand the install location of ORD 10.10.</a:t>
            </a:r>
          </a:p>
          <a:p>
            <a:pPr lvl="1"/>
            <a:r>
              <a:rPr lang="en-US" sz="2000" dirty="0"/>
              <a:t>This means if your outside of PW the last step when creating a </a:t>
            </a:r>
            <a:r>
              <a:rPr lang="en-US" sz="2000" dirty="0" err="1"/>
              <a:t>workset</a:t>
            </a:r>
            <a:r>
              <a:rPr lang="en-US" sz="2000" dirty="0"/>
              <a:t> is to open ORD in the background and assign the </a:t>
            </a:r>
            <a:r>
              <a:rPr lang="en-US" sz="2000" dirty="0" err="1"/>
              <a:t>workset</a:t>
            </a:r>
            <a:r>
              <a:rPr lang="en-US" sz="2000" dirty="0"/>
              <a:t> seed files to the </a:t>
            </a:r>
            <a:r>
              <a:rPr lang="en-US" sz="2000" dirty="0" err="1"/>
              <a:t>workset</a:t>
            </a:r>
            <a:r>
              <a:rPr lang="en-US" sz="2000" dirty="0"/>
              <a:t>. </a:t>
            </a:r>
          </a:p>
          <a:p>
            <a:pPr lvl="1"/>
            <a:r>
              <a:rPr lang="en-US" sz="2000" dirty="0"/>
              <a:t>If it cant find the workspace/</a:t>
            </a:r>
            <a:r>
              <a:rPr lang="en-US" sz="2000" dirty="0" err="1"/>
              <a:t>workset</a:t>
            </a:r>
            <a:r>
              <a:rPr lang="en-US" sz="2000" dirty="0"/>
              <a:t> then it cant assign the seed files</a:t>
            </a:r>
          </a:p>
          <a:p>
            <a:pPr lvl="1"/>
            <a:r>
              <a:rPr lang="en-US" sz="2000" dirty="0"/>
              <a:t>The background process will then display on the screen and the app will just keep spinning waiting for the process to end. All you need to do is close the instance that started. </a:t>
            </a:r>
          </a:p>
          <a:p>
            <a:pPr lvl="1"/>
            <a:r>
              <a:rPr lang="en-US" sz="2000" dirty="0"/>
              <a:t>Then just manually open each seed file to get them assigned to the </a:t>
            </a:r>
            <a:r>
              <a:rPr lang="en-US" sz="2000" dirty="0" err="1"/>
              <a:t>workset</a:t>
            </a:r>
            <a:r>
              <a:rPr lang="en-US" sz="2000" dirty="0"/>
              <a:t> and stop getting the annoying mismatch </a:t>
            </a:r>
            <a:r>
              <a:rPr lang="en-US" sz="2000" dirty="0" err="1"/>
              <a:t>workset</a:t>
            </a:r>
            <a:r>
              <a:rPr lang="en-US" sz="2000" dirty="0"/>
              <a:t> alert</a:t>
            </a:r>
            <a:endParaRPr lang="en-US" sz="3200" dirty="0"/>
          </a:p>
        </p:txBody>
      </p:sp>
      <p:sp>
        <p:nvSpPr>
          <p:cNvPr id="4" name="Footer Placeholder 3">
            <a:extLst>
              <a:ext uri="{FF2B5EF4-FFF2-40B4-BE49-F238E27FC236}">
                <a16:creationId xmlns:a16="http://schemas.microsoft.com/office/drawing/2014/main" id="{5117E5D4-8A0C-4D36-96B1-259661F8361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2443003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6CAB-9258-49B2-89E7-FEBDE7D09D6F}"/>
              </a:ext>
            </a:extLst>
          </p:cNvPr>
          <p:cNvSpPr>
            <a:spLocks noGrp="1"/>
          </p:cNvSpPr>
          <p:nvPr>
            <p:ph type="title"/>
          </p:nvPr>
        </p:nvSpPr>
        <p:spPr>
          <a:solidFill>
            <a:schemeClr val="tx2"/>
          </a:solidFill>
        </p:spPr>
        <p:txBody>
          <a:bodyPr/>
          <a:lstStyle/>
          <a:p>
            <a:r>
              <a:rPr lang="en-US" dirty="0"/>
              <a:t>Recent Updates</a:t>
            </a:r>
          </a:p>
        </p:txBody>
      </p:sp>
      <p:sp>
        <p:nvSpPr>
          <p:cNvPr id="3" name="Content Placeholder 2">
            <a:extLst>
              <a:ext uri="{FF2B5EF4-FFF2-40B4-BE49-F238E27FC236}">
                <a16:creationId xmlns:a16="http://schemas.microsoft.com/office/drawing/2014/main" id="{5F6A24D9-5AFB-440F-8EF1-D54A0AD4DE79}"/>
              </a:ext>
            </a:extLst>
          </p:cNvPr>
          <p:cNvSpPr>
            <a:spLocks noGrp="1"/>
          </p:cNvSpPr>
          <p:nvPr>
            <p:ph idx="1"/>
          </p:nvPr>
        </p:nvSpPr>
        <p:spPr>
          <a:xfrm>
            <a:off x="2895600" y="1143000"/>
            <a:ext cx="8458200" cy="4906964"/>
          </a:xfrm>
        </p:spPr>
        <p:txBody>
          <a:bodyPr/>
          <a:lstStyle/>
          <a:p>
            <a:r>
              <a:rPr lang="en-US" dirty="0"/>
              <a:t>Fixed a problem with </a:t>
            </a:r>
            <a:r>
              <a:rPr lang="en-US" dirty="0" err="1"/>
              <a:t>OHDOT_Survey.mvba</a:t>
            </a:r>
            <a:r>
              <a:rPr lang="en-US" dirty="0"/>
              <a:t> having dependances to PowerGEOPAK.</a:t>
            </a:r>
          </a:p>
          <a:p>
            <a:r>
              <a:rPr lang="en-US" dirty="0"/>
              <a:t>Updated Default user </a:t>
            </a:r>
            <a:r>
              <a:rPr lang="en-US" dirty="0" err="1"/>
              <a:t>prefs</a:t>
            </a:r>
            <a:r>
              <a:rPr lang="en-US" dirty="0"/>
              <a:t> to have Floating Origin toggled off.</a:t>
            </a:r>
          </a:p>
          <a:p>
            <a:r>
              <a:rPr lang="en-US" dirty="0"/>
              <a:t>Create </a:t>
            </a:r>
            <a:r>
              <a:rPr lang="en-US" dirty="0" err="1"/>
              <a:t>workset</a:t>
            </a:r>
            <a:r>
              <a:rPr lang="en-US" dirty="0"/>
              <a:t> app now puts version and username in the </a:t>
            </a:r>
            <a:r>
              <a:rPr lang="en-US" dirty="0" err="1"/>
              <a:t>workset</a:t>
            </a:r>
            <a:r>
              <a:rPr lang="en-US" dirty="0"/>
              <a:t> </a:t>
            </a:r>
            <a:r>
              <a:rPr lang="en-US" dirty="0" err="1"/>
              <a:t>cfg</a:t>
            </a:r>
            <a:r>
              <a:rPr lang="en-US" dirty="0"/>
              <a:t> file.</a:t>
            </a:r>
          </a:p>
        </p:txBody>
      </p:sp>
      <p:sp>
        <p:nvSpPr>
          <p:cNvPr id="4" name="Footer Placeholder 3">
            <a:extLst>
              <a:ext uri="{FF2B5EF4-FFF2-40B4-BE49-F238E27FC236}">
                <a16:creationId xmlns:a16="http://schemas.microsoft.com/office/drawing/2014/main" id="{DD864362-63F7-4FC0-9D45-2C04152B7BD5}"/>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8" name="Picture 7">
            <a:extLst>
              <a:ext uri="{FF2B5EF4-FFF2-40B4-BE49-F238E27FC236}">
                <a16:creationId xmlns:a16="http://schemas.microsoft.com/office/drawing/2014/main" id="{5ED0791D-5B80-4CDA-B1C4-E78FA730219E}"/>
              </a:ext>
            </a:extLst>
          </p:cNvPr>
          <p:cNvPicPr>
            <a:picLocks noChangeAspect="1"/>
          </p:cNvPicPr>
          <p:nvPr/>
        </p:nvPicPr>
        <p:blipFill>
          <a:blip r:embed="rId2"/>
          <a:stretch>
            <a:fillRect/>
          </a:stretch>
        </p:blipFill>
        <p:spPr>
          <a:xfrm>
            <a:off x="190500" y="1195072"/>
            <a:ext cx="2514600" cy="2514600"/>
          </a:xfrm>
          <a:prstGeom prst="rect">
            <a:avLst/>
          </a:prstGeom>
        </p:spPr>
      </p:pic>
    </p:spTree>
    <p:extLst>
      <p:ext uri="{BB962C8B-B14F-4D97-AF65-F5344CB8AC3E}">
        <p14:creationId xmlns:p14="http://schemas.microsoft.com/office/powerpoint/2010/main" val="3094170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6CAB-9258-49B2-89E7-FEBDE7D09D6F}"/>
              </a:ext>
            </a:extLst>
          </p:cNvPr>
          <p:cNvSpPr>
            <a:spLocks noGrp="1"/>
          </p:cNvSpPr>
          <p:nvPr>
            <p:ph type="title"/>
          </p:nvPr>
        </p:nvSpPr>
        <p:spPr>
          <a:solidFill>
            <a:schemeClr val="tx2"/>
          </a:solidFill>
        </p:spPr>
        <p:txBody>
          <a:bodyPr/>
          <a:lstStyle/>
          <a:p>
            <a:r>
              <a:rPr lang="en-US" dirty="0"/>
              <a:t>Recent Updates</a:t>
            </a:r>
          </a:p>
        </p:txBody>
      </p:sp>
      <p:sp>
        <p:nvSpPr>
          <p:cNvPr id="3" name="Content Placeholder 2">
            <a:extLst>
              <a:ext uri="{FF2B5EF4-FFF2-40B4-BE49-F238E27FC236}">
                <a16:creationId xmlns:a16="http://schemas.microsoft.com/office/drawing/2014/main" id="{5F6A24D9-5AFB-440F-8EF1-D54A0AD4DE79}"/>
              </a:ext>
            </a:extLst>
          </p:cNvPr>
          <p:cNvSpPr>
            <a:spLocks noGrp="1"/>
          </p:cNvSpPr>
          <p:nvPr>
            <p:ph idx="1"/>
          </p:nvPr>
        </p:nvSpPr>
        <p:spPr/>
        <p:txBody>
          <a:bodyPr/>
          <a:lstStyle/>
          <a:p>
            <a:r>
              <a:rPr lang="en-US" dirty="0"/>
              <a:t>Added Generic Utility Node Feature Definitions for communication, gas, electric…</a:t>
            </a:r>
          </a:p>
          <a:p>
            <a:r>
              <a:rPr lang="en-US" dirty="0"/>
              <a:t>Fixed </a:t>
            </a:r>
            <a:r>
              <a:rPr lang="en-US" dirty="0" err="1"/>
              <a:t>GenericNode</a:t>
            </a:r>
            <a:r>
              <a:rPr lang="en-US" dirty="0"/>
              <a:t>-X and –P FD (incorrectly set to outfall type)</a:t>
            </a:r>
          </a:p>
          <a:p>
            <a:r>
              <a:rPr lang="en-US" dirty="0"/>
              <a:t>Updated Bridge Site Plan sheet seed to use the sheet cell without the scale bar</a:t>
            </a:r>
          </a:p>
        </p:txBody>
      </p:sp>
      <p:sp>
        <p:nvSpPr>
          <p:cNvPr id="4" name="Footer Placeholder 3">
            <a:extLst>
              <a:ext uri="{FF2B5EF4-FFF2-40B4-BE49-F238E27FC236}">
                <a16:creationId xmlns:a16="http://schemas.microsoft.com/office/drawing/2014/main" id="{DD864362-63F7-4FC0-9D45-2C04152B7BD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924482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494300"/>
            <a:ext cx="10972800" cy="1015663"/>
          </a:xfrm>
          <a:solidFill>
            <a:schemeClr val="accent4"/>
          </a:solidFill>
        </p:spPr>
        <p:txBody>
          <a:bodyPr/>
          <a:lstStyle/>
          <a:p>
            <a:r>
              <a:rPr lang="en-US" dirty="0"/>
              <a:t>ORD 2021 R2</a:t>
            </a:r>
          </a:p>
        </p:txBody>
      </p:sp>
      <p:sp>
        <p:nvSpPr>
          <p:cNvPr id="3" name="Subtitle 2"/>
          <p:cNvSpPr>
            <a:spLocks noGrp="1"/>
          </p:cNvSpPr>
          <p:nvPr>
            <p:ph type="subTitle" idx="1"/>
          </p:nvPr>
        </p:nvSpPr>
        <p:spPr/>
        <p:txBody>
          <a:bodyPr/>
          <a:lstStyle/>
          <a:p>
            <a:r>
              <a:rPr lang="en-US" dirty="0"/>
              <a:t>John Drsek, P.E.</a:t>
            </a:r>
          </a:p>
        </p:txBody>
      </p:sp>
      <p:sp>
        <p:nvSpPr>
          <p:cNvPr id="9" name="Footer Placeholder 8"/>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4018839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B87D0-98DF-4F97-A8B5-EDA4ECC6FE3A}"/>
              </a:ext>
            </a:extLst>
          </p:cNvPr>
          <p:cNvSpPr>
            <a:spLocks noGrp="1"/>
          </p:cNvSpPr>
          <p:nvPr>
            <p:ph type="title"/>
          </p:nvPr>
        </p:nvSpPr>
        <p:spPr>
          <a:solidFill>
            <a:schemeClr val="accent4"/>
          </a:solidFill>
        </p:spPr>
        <p:txBody>
          <a:bodyPr/>
          <a:lstStyle/>
          <a:p>
            <a:r>
              <a:rPr lang="en-US" dirty="0"/>
              <a:t>ORD 2021 R2</a:t>
            </a:r>
          </a:p>
        </p:txBody>
      </p:sp>
      <p:sp>
        <p:nvSpPr>
          <p:cNvPr id="3" name="Content Placeholder 2">
            <a:extLst>
              <a:ext uri="{FF2B5EF4-FFF2-40B4-BE49-F238E27FC236}">
                <a16:creationId xmlns:a16="http://schemas.microsoft.com/office/drawing/2014/main" id="{48A7FA6B-CFBC-47C2-835B-1518FE49BAD6}"/>
              </a:ext>
            </a:extLst>
          </p:cNvPr>
          <p:cNvSpPr>
            <a:spLocks noGrp="1"/>
          </p:cNvSpPr>
          <p:nvPr>
            <p:ph idx="1"/>
          </p:nvPr>
        </p:nvSpPr>
        <p:spPr/>
        <p:txBody>
          <a:bodyPr/>
          <a:lstStyle/>
          <a:p>
            <a:r>
              <a:rPr lang="en-US" sz="3200" dirty="0"/>
              <a:t>10.10.21.04 minor update</a:t>
            </a:r>
          </a:p>
          <a:p>
            <a:r>
              <a:rPr lang="en-US" sz="3200" dirty="0">
                <a:hlinkClick r:id="rId2"/>
              </a:rPr>
              <a:t>(1) OpenRoads Designer 2021 Release 2 Introduction – YouTube</a:t>
            </a:r>
            <a:endParaRPr lang="en-US" sz="3200" dirty="0"/>
          </a:p>
          <a:p>
            <a:r>
              <a:rPr lang="en-US" sz="3200" dirty="0"/>
              <a:t>Enhanced Station offset reports to report directly on 3d linear elements and survey features (don’t have to convert them to geometry elements)</a:t>
            </a:r>
          </a:p>
          <a:p>
            <a:r>
              <a:rPr lang="en-US" sz="3200" dirty="0"/>
              <a:t>Multi-threaded several processes that use named boundaries (</a:t>
            </a:r>
            <a:r>
              <a:rPr lang="en-US" sz="3200" dirty="0" err="1"/>
              <a:t>Qtys</a:t>
            </a:r>
            <a:r>
              <a:rPr lang="en-US" sz="3200" dirty="0"/>
              <a:t> by Named Boundaries, End Area volumes report)</a:t>
            </a:r>
          </a:p>
          <a:p>
            <a:pPr lvl="1"/>
            <a:r>
              <a:rPr lang="en-US" sz="2000" dirty="0"/>
              <a:t>Performance gains range from 7x to 18x</a:t>
            </a:r>
          </a:p>
        </p:txBody>
      </p:sp>
      <p:sp>
        <p:nvSpPr>
          <p:cNvPr id="4" name="Footer Placeholder 3">
            <a:extLst>
              <a:ext uri="{FF2B5EF4-FFF2-40B4-BE49-F238E27FC236}">
                <a16:creationId xmlns:a16="http://schemas.microsoft.com/office/drawing/2014/main" id="{929E2F50-960F-4575-A4A1-38010A014C6A}"/>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834507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4CD1-5271-4C32-949B-A6BE97CAAE59}"/>
              </a:ext>
            </a:extLst>
          </p:cNvPr>
          <p:cNvSpPr>
            <a:spLocks noGrp="1"/>
          </p:cNvSpPr>
          <p:nvPr>
            <p:ph type="title"/>
          </p:nvPr>
        </p:nvSpPr>
        <p:spPr>
          <a:solidFill>
            <a:schemeClr val="accent4"/>
          </a:solidFill>
        </p:spPr>
        <p:txBody>
          <a:bodyPr/>
          <a:lstStyle/>
          <a:p>
            <a:r>
              <a:rPr lang="en-US" dirty="0"/>
              <a:t>ORD 2021 R2</a:t>
            </a:r>
          </a:p>
        </p:txBody>
      </p:sp>
      <p:sp>
        <p:nvSpPr>
          <p:cNvPr id="3" name="Content Placeholder 2">
            <a:extLst>
              <a:ext uri="{FF2B5EF4-FFF2-40B4-BE49-F238E27FC236}">
                <a16:creationId xmlns:a16="http://schemas.microsoft.com/office/drawing/2014/main" id="{749D30E9-8A4F-4216-B169-66BB309AE5C6}"/>
              </a:ext>
            </a:extLst>
          </p:cNvPr>
          <p:cNvSpPr>
            <a:spLocks noGrp="1"/>
          </p:cNvSpPr>
          <p:nvPr>
            <p:ph idx="1"/>
          </p:nvPr>
        </p:nvSpPr>
        <p:spPr/>
        <p:txBody>
          <a:bodyPr/>
          <a:lstStyle/>
          <a:p>
            <a:r>
              <a:rPr lang="en-US" dirty="0"/>
              <a:t>Earthwork: option for showing only removed qty (don’t show fill).</a:t>
            </a:r>
          </a:p>
          <a:p>
            <a:r>
              <a:rPr lang="en-US" dirty="0"/>
              <a:t>White Space Management!!!</a:t>
            </a:r>
          </a:p>
          <a:p>
            <a:endParaRPr lang="en-US" dirty="0"/>
          </a:p>
        </p:txBody>
      </p:sp>
      <p:sp>
        <p:nvSpPr>
          <p:cNvPr id="4" name="Footer Placeholder 3">
            <a:extLst>
              <a:ext uri="{FF2B5EF4-FFF2-40B4-BE49-F238E27FC236}">
                <a16:creationId xmlns:a16="http://schemas.microsoft.com/office/drawing/2014/main" id="{6BE2B2C2-2867-4696-BB7F-9D4D22692EE5}"/>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5" name="Online Media 4" title="OpenRoads Designer 2021 Release 2 White Space Management">
            <a:hlinkClick r:id="" action="ppaction://media"/>
            <a:extLst>
              <a:ext uri="{FF2B5EF4-FFF2-40B4-BE49-F238E27FC236}">
                <a16:creationId xmlns:a16="http://schemas.microsoft.com/office/drawing/2014/main" id="{97953887-8091-4994-89C7-0B40242EA012}"/>
              </a:ext>
            </a:extLst>
          </p:cNvPr>
          <p:cNvPicPr>
            <a:picLocks noRot="1" noChangeAspect="1"/>
          </p:cNvPicPr>
          <p:nvPr>
            <a:videoFile r:link="rId1"/>
          </p:nvPr>
        </p:nvPicPr>
        <p:blipFill>
          <a:blip r:embed="rId3"/>
          <a:stretch>
            <a:fillRect/>
          </a:stretch>
        </p:blipFill>
        <p:spPr>
          <a:xfrm>
            <a:off x="2667000" y="3167253"/>
            <a:ext cx="5715000" cy="3228975"/>
          </a:xfrm>
          <a:prstGeom prst="rect">
            <a:avLst/>
          </a:prstGeom>
        </p:spPr>
      </p:pic>
    </p:spTree>
    <p:extLst>
      <p:ext uri="{BB962C8B-B14F-4D97-AF65-F5344CB8AC3E}">
        <p14:creationId xmlns:p14="http://schemas.microsoft.com/office/powerpoint/2010/main" val="3133793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4CD1-5271-4C32-949B-A6BE97CAAE59}"/>
              </a:ext>
            </a:extLst>
          </p:cNvPr>
          <p:cNvSpPr>
            <a:spLocks noGrp="1"/>
          </p:cNvSpPr>
          <p:nvPr>
            <p:ph type="title"/>
          </p:nvPr>
        </p:nvSpPr>
        <p:spPr>
          <a:solidFill>
            <a:schemeClr val="accent4"/>
          </a:solidFill>
        </p:spPr>
        <p:txBody>
          <a:bodyPr/>
          <a:lstStyle/>
          <a:p>
            <a:r>
              <a:rPr lang="en-US" dirty="0"/>
              <a:t>ORD 2021 R2</a:t>
            </a:r>
          </a:p>
        </p:txBody>
      </p:sp>
      <p:sp>
        <p:nvSpPr>
          <p:cNvPr id="3" name="Content Placeholder 2">
            <a:extLst>
              <a:ext uri="{FF2B5EF4-FFF2-40B4-BE49-F238E27FC236}">
                <a16:creationId xmlns:a16="http://schemas.microsoft.com/office/drawing/2014/main" id="{749D30E9-8A4F-4216-B169-66BB309AE5C6}"/>
              </a:ext>
            </a:extLst>
          </p:cNvPr>
          <p:cNvSpPr>
            <a:spLocks noGrp="1"/>
          </p:cNvSpPr>
          <p:nvPr>
            <p:ph idx="1"/>
          </p:nvPr>
        </p:nvSpPr>
        <p:spPr>
          <a:xfrm>
            <a:off x="228600" y="1143000"/>
            <a:ext cx="11506200" cy="4906964"/>
          </a:xfrm>
        </p:spPr>
        <p:txBody>
          <a:bodyPr/>
          <a:lstStyle/>
          <a:p>
            <a:r>
              <a:rPr lang="en-US" dirty="0"/>
              <a:t>Component Middle annotation setting change. </a:t>
            </a:r>
          </a:p>
          <a:p>
            <a:pPr lvl="1"/>
            <a:r>
              <a:rPr lang="en-US" dirty="0"/>
              <a:t>Plan and Profile annotations duplicated on each sheet it shows up on (curve spans multiple sheets = same annotation on all sheets the curve spans)</a:t>
            </a:r>
          </a:p>
          <a:p>
            <a:r>
              <a:rPr lang="en-US" dirty="0"/>
              <a:t>Annotate All Elements (References)</a:t>
            </a:r>
          </a:p>
          <a:p>
            <a:pPr lvl="1"/>
            <a:r>
              <a:rPr lang="en-US" dirty="0"/>
              <a:t>Annotate and remove annotations from all elements in a reference file </a:t>
            </a:r>
          </a:p>
        </p:txBody>
      </p:sp>
      <p:sp>
        <p:nvSpPr>
          <p:cNvPr id="4" name="Footer Placeholder 3">
            <a:extLst>
              <a:ext uri="{FF2B5EF4-FFF2-40B4-BE49-F238E27FC236}">
                <a16:creationId xmlns:a16="http://schemas.microsoft.com/office/drawing/2014/main" id="{6BE2B2C2-2867-4696-BB7F-9D4D22692EE5}"/>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9" name="Picture 8">
            <a:extLst>
              <a:ext uri="{FF2B5EF4-FFF2-40B4-BE49-F238E27FC236}">
                <a16:creationId xmlns:a16="http://schemas.microsoft.com/office/drawing/2014/main" id="{BFC80C19-9453-4A34-A730-C623287771F9}"/>
              </a:ext>
            </a:extLst>
          </p:cNvPr>
          <p:cNvPicPr>
            <a:picLocks noChangeAspect="1"/>
          </p:cNvPicPr>
          <p:nvPr/>
        </p:nvPicPr>
        <p:blipFill>
          <a:blip r:embed="rId2"/>
          <a:stretch>
            <a:fillRect/>
          </a:stretch>
        </p:blipFill>
        <p:spPr>
          <a:xfrm>
            <a:off x="3657600" y="4465861"/>
            <a:ext cx="2572109" cy="1133633"/>
          </a:xfrm>
          <a:prstGeom prst="rect">
            <a:avLst/>
          </a:prstGeom>
        </p:spPr>
      </p:pic>
    </p:spTree>
    <p:extLst>
      <p:ext uri="{BB962C8B-B14F-4D97-AF65-F5344CB8AC3E}">
        <p14:creationId xmlns:p14="http://schemas.microsoft.com/office/powerpoint/2010/main" val="4185233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4CD1-5271-4C32-949B-A6BE97CAAE59}"/>
              </a:ext>
            </a:extLst>
          </p:cNvPr>
          <p:cNvSpPr>
            <a:spLocks noGrp="1"/>
          </p:cNvSpPr>
          <p:nvPr>
            <p:ph type="title"/>
          </p:nvPr>
        </p:nvSpPr>
        <p:spPr>
          <a:solidFill>
            <a:schemeClr val="accent4"/>
          </a:solidFill>
        </p:spPr>
        <p:txBody>
          <a:bodyPr/>
          <a:lstStyle/>
          <a:p>
            <a:r>
              <a:rPr lang="en-US" dirty="0"/>
              <a:t>ORD 2021 R2</a:t>
            </a:r>
          </a:p>
        </p:txBody>
      </p:sp>
      <p:sp>
        <p:nvSpPr>
          <p:cNvPr id="3" name="Content Placeholder 2">
            <a:extLst>
              <a:ext uri="{FF2B5EF4-FFF2-40B4-BE49-F238E27FC236}">
                <a16:creationId xmlns:a16="http://schemas.microsoft.com/office/drawing/2014/main" id="{749D30E9-8A4F-4216-B169-66BB309AE5C6}"/>
              </a:ext>
            </a:extLst>
          </p:cNvPr>
          <p:cNvSpPr>
            <a:spLocks noGrp="1"/>
          </p:cNvSpPr>
          <p:nvPr>
            <p:ph idx="1"/>
          </p:nvPr>
        </p:nvSpPr>
        <p:spPr>
          <a:xfrm>
            <a:off x="228600" y="1143000"/>
            <a:ext cx="11506200" cy="4906964"/>
          </a:xfrm>
        </p:spPr>
        <p:txBody>
          <a:bodyPr/>
          <a:lstStyle/>
          <a:p>
            <a:r>
              <a:rPr lang="en-US" dirty="0"/>
              <a:t>End Area Volumes from multiple corridors on XS (place a Grid Annotation instead of Point)</a:t>
            </a:r>
          </a:p>
        </p:txBody>
      </p:sp>
      <p:sp>
        <p:nvSpPr>
          <p:cNvPr id="4" name="Footer Placeholder 3">
            <a:extLst>
              <a:ext uri="{FF2B5EF4-FFF2-40B4-BE49-F238E27FC236}">
                <a16:creationId xmlns:a16="http://schemas.microsoft.com/office/drawing/2014/main" id="{6BE2B2C2-2867-4696-BB7F-9D4D22692EE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19926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94300"/>
            <a:ext cx="9144000" cy="1015663"/>
          </a:xfrm>
        </p:spPr>
        <p:txBody>
          <a:bodyPr/>
          <a:lstStyle/>
          <a:p>
            <a:r>
              <a:rPr lang="en-US" dirty="0"/>
              <a:t>Welcome</a:t>
            </a:r>
          </a:p>
        </p:txBody>
      </p:sp>
      <p:sp>
        <p:nvSpPr>
          <p:cNvPr id="3" name="Subtitle 2"/>
          <p:cNvSpPr>
            <a:spLocks noGrp="1"/>
          </p:cNvSpPr>
          <p:nvPr>
            <p:ph type="subTitle" idx="1"/>
          </p:nvPr>
        </p:nvSpPr>
        <p:spPr/>
        <p:txBody>
          <a:bodyPr/>
          <a:lstStyle/>
          <a:p>
            <a:r>
              <a:rPr lang="en-US" dirty="0"/>
              <a:t>Mark McCloud, CADD Services Manager</a:t>
            </a:r>
          </a:p>
          <a:p>
            <a:r>
              <a:rPr lang="en-US" dirty="0"/>
              <a:t>Office of CADD and Mapping Services</a:t>
            </a:r>
          </a:p>
          <a:p>
            <a:endParaRPr lang="en-US" dirty="0"/>
          </a:p>
          <a:p>
            <a:endParaRPr lang="en-US" dirty="0"/>
          </a:p>
        </p:txBody>
      </p:sp>
      <p:sp>
        <p:nvSpPr>
          <p:cNvPr id="18" name="Footer Placeholder 17"/>
          <p:cNvSpPr>
            <a:spLocks noGrp="1"/>
          </p:cNvSpPr>
          <p:nvPr>
            <p:ph type="ftr" sz="quarter" idx="3"/>
          </p:nvPr>
        </p:nvSpPr>
        <p:spPr/>
        <p:txBody>
          <a:bodyPr/>
          <a:lstStyle/>
          <a:p>
            <a:r>
              <a:rPr lang="en-US"/>
              <a:t>Ohio DOT CADD Users Group Meeting - 04/13/2022</a:t>
            </a:r>
            <a:endParaRPr lang="en-US" dirty="0"/>
          </a:p>
        </p:txBody>
      </p:sp>
    </p:spTree>
    <p:extLst>
      <p:ext uri="{BB962C8B-B14F-4D97-AF65-F5344CB8AC3E}">
        <p14:creationId xmlns:p14="http://schemas.microsoft.com/office/powerpoint/2010/main" val="420388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4CD1-5271-4C32-949B-A6BE97CAAE59}"/>
              </a:ext>
            </a:extLst>
          </p:cNvPr>
          <p:cNvSpPr>
            <a:spLocks noGrp="1"/>
          </p:cNvSpPr>
          <p:nvPr>
            <p:ph type="title"/>
          </p:nvPr>
        </p:nvSpPr>
        <p:spPr>
          <a:solidFill>
            <a:schemeClr val="accent4"/>
          </a:solidFill>
        </p:spPr>
        <p:txBody>
          <a:bodyPr/>
          <a:lstStyle/>
          <a:p>
            <a:r>
              <a:rPr lang="en-US" dirty="0"/>
              <a:t>Drainage</a:t>
            </a:r>
          </a:p>
        </p:txBody>
      </p:sp>
      <p:sp>
        <p:nvSpPr>
          <p:cNvPr id="3" name="Content Placeholder 2">
            <a:extLst>
              <a:ext uri="{FF2B5EF4-FFF2-40B4-BE49-F238E27FC236}">
                <a16:creationId xmlns:a16="http://schemas.microsoft.com/office/drawing/2014/main" id="{749D30E9-8A4F-4216-B169-66BB309AE5C6}"/>
              </a:ext>
            </a:extLst>
          </p:cNvPr>
          <p:cNvSpPr>
            <a:spLocks noGrp="1"/>
          </p:cNvSpPr>
          <p:nvPr>
            <p:ph idx="1"/>
          </p:nvPr>
        </p:nvSpPr>
        <p:spPr>
          <a:xfrm>
            <a:off x="381000" y="1143000"/>
            <a:ext cx="11353800" cy="4906964"/>
          </a:xfrm>
        </p:spPr>
        <p:txBody>
          <a:bodyPr/>
          <a:lstStyle/>
          <a:p>
            <a:r>
              <a:rPr lang="en-US" dirty="0"/>
              <a:t>Retain graphics when the DGN and Database are out of sync!!</a:t>
            </a:r>
          </a:p>
          <a:p>
            <a:r>
              <a:rPr lang="en-US" dirty="0"/>
              <a:t>Cover Depths for nodes. Can now set min/max overs depths for nodes and the conduits will honor these when running a design scenario. (Conduit Cover at Node)</a:t>
            </a:r>
          </a:p>
          <a:p>
            <a:r>
              <a:rPr lang="en-US" dirty="0"/>
              <a:t>Fixed Projected Profile runs not projecting correctly (looking flipped or partially flipped)</a:t>
            </a:r>
          </a:p>
        </p:txBody>
      </p:sp>
      <p:sp>
        <p:nvSpPr>
          <p:cNvPr id="4" name="Footer Placeholder 3">
            <a:extLst>
              <a:ext uri="{FF2B5EF4-FFF2-40B4-BE49-F238E27FC236}">
                <a16:creationId xmlns:a16="http://schemas.microsoft.com/office/drawing/2014/main" id="{6BE2B2C2-2867-4696-BB7F-9D4D22692EE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471987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444FE-B744-4188-8DCA-B515EE04573D}"/>
              </a:ext>
            </a:extLst>
          </p:cNvPr>
          <p:cNvSpPr>
            <a:spLocks noGrp="1"/>
          </p:cNvSpPr>
          <p:nvPr>
            <p:ph type="title"/>
          </p:nvPr>
        </p:nvSpPr>
        <p:spPr>
          <a:solidFill>
            <a:schemeClr val="accent4"/>
          </a:solidFill>
        </p:spPr>
        <p:txBody>
          <a:bodyPr/>
          <a:lstStyle/>
          <a:p>
            <a:r>
              <a:rPr lang="en-US" dirty="0"/>
              <a:t>Drainage</a:t>
            </a:r>
          </a:p>
        </p:txBody>
      </p:sp>
      <p:sp>
        <p:nvSpPr>
          <p:cNvPr id="4" name="Footer Placeholder 3">
            <a:extLst>
              <a:ext uri="{FF2B5EF4-FFF2-40B4-BE49-F238E27FC236}">
                <a16:creationId xmlns:a16="http://schemas.microsoft.com/office/drawing/2014/main" id="{A1B369E2-CB3C-469D-9BA4-791654E67C7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5" name="Picture 4">
            <a:extLst>
              <a:ext uri="{FF2B5EF4-FFF2-40B4-BE49-F238E27FC236}">
                <a16:creationId xmlns:a16="http://schemas.microsoft.com/office/drawing/2014/main" id="{7A75B7F6-6F86-4BD4-9A79-DD49146C6822}"/>
              </a:ext>
            </a:extLst>
          </p:cNvPr>
          <p:cNvPicPr>
            <a:picLocks noChangeAspect="1"/>
          </p:cNvPicPr>
          <p:nvPr/>
        </p:nvPicPr>
        <p:blipFill>
          <a:blip r:embed="rId2"/>
          <a:stretch>
            <a:fillRect/>
          </a:stretch>
        </p:blipFill>
        <p:spPr>
          <a:xfrm>
            <a:off x="0" y="1321238"/>
            <a:ext cx="6312634" cy="4596524"/>
          </a:xfrm>
          <a:prstGeom prst="rect">
            <a:avLst/>
          </a:prstGeom>
        </p:spPr>
      </p:pic>
      <p:pic>
        <p:nvPicPr>
          <p:cNvPr id="6" name="Picture 5">
            <a:extLst>
              <a:ext uri="{FF2B5EF4-FFF2-40B4-BE49-F238E27FC236}">
                <a16:creationId xmlns:a16="http://schemas.microsoft.com/office/drawing/2014/main" id="{3BFB955D-CE87-4A23-AC3E-A0257D5B643D}"/>
              </a:ext>
            </a:extLst>
          </p:cNvPr>
          <p:cNvPicPr>
            <a:picLocks noChangeAspect="1"/>
          </p:cNvPicPr>
          <p:nvPr/>
        </p:nvPicPr>
        <p:blipFill>
          <a:blip r:embed="rId3"/>
          <a:stretch>
            <a:fillRect/>
          </a:stretch>
        </p:blipFill>
        <p:spPr>
          <a:xfrm>
            <a:off x="6460818" y="1277146"/>
            <a:ext cx="5486400" cy="4747626"/>
          </a:xfrm>
          <a:prstGeom prst="rect">
            <a:avLst/>
          </a:prstGeom>
        </p:spPr>
      </p:pic>
    </p:spTree>
    <p:extLst>
      <p:ext uri="{BB962C8B-B14F-4D97-AF65-F5344CB8AC3E}">
        <p14:creationId xmlns:p14="http://schemas.microsoft.com/office/powerpoint/2010/main" val="3097131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4CD1-5271-4C32-949B-A6BE97CAAE59}"/>
              </a:ext>
            </a:extLst>
          </p:cNvPr>
          <p:cNvSpPr>
            <a:spLocks noGrp="1"/>
          </p:cNvSpPr>
          <p:nvPr>
            <p:ph type="title"/>
          </p:nvPr>
        </p:nvSpPr>
        <p:spPr>
          <a:solidFill>
            <a:schemeClr val="accent4"/>
          </a:solidFill>
        </p:spPr>
        <p:txBody>
          <a:bodyPr/>
          <a:lstStyle/>
          <a:p>
            <a:r>
              <a:rPr lang="en-US" dirty="0"/>
              <a:t>Drainage Notes- Losing Faith in software?</a:t>
            </a:r>
          </a:p>
        </p:txBody>
      </p:sp>
      <p:sp>
        <p:nvSpPr>
          <p:cNvPr id="3" name="Content Placeholder 2">
            <a:extLst>
              <a:ext uri="{FF2B5EF4-FFF2-40B4-BE49-F238E27FC236}">
                <a16:creationId xmlns:a16="http://schemas.microsoft.com/office/drawing/2014/main" id="{749D30E9-8A4F-4216-B169-66BB309AE5C6}"/>
              </a:ext>
            </a:extLst>
          </p:cNvPr>
          <p:cNvSpPr>
            <a:spLocks noGrp="1"/>
          </p:cNvSpPr>
          <p:nvPr>
            <p:ph idx="1"/>
          </p:nvPr>
        </p:nvSpPr>
        <p:spPr>
          <a:xfrm>
            <a:off x="381000" y="1143000"/>
            <a:ext cx="11353800" cy="4906964"/>
          </a:xfrm>
        </p:spPr>
        <p:txBody>
          <a:bodyPr/>
          <a:lstStyle/>
          <a:p>
            <a:r>
              <a:rPr lang="en-US" sz="3200" dirty="0"/>
              <a:t>Fixed a bug in 10.10.20 where you sometimes lost a change to a conduit's elevations – it snapped back to the invert of the node.</a:t>
            </a:r>
          </a:p>
          <a:p>
            <a:r>
              <a:rPr lang="en-US" sz="3200" dirty="0"/>
              <a:t>A workflow that can cause problems – where people make manual copies of a DGN that contains a D&amp;U project. This Wiki article explains more: </a:t>
            </a:r>
            <a:r>
              <a:rPr lang="en-US" sz="1400" dirty="0">
                <a:hlinkClick r:id="rId2"/>
              </a:rPr>
              <a:t>Best Practice: Do not manually copy a Design File with a Drainage and Utility Project to create a New Design File - OpenRoads | </a:t>
            </a:r>
            <a:r>
              <a:rPr lang="en-US" sz="1400" dirty="0" err="1">
                <a:hlinkClick r:id="rId2"/>
              </a:rPr>
              <a:t>OpenSite</a:t>
            </a:r>
            <a:r>
              <a:rPr lang="en-US" sz="1400" dirty="0">
                <a:hlinkClick r:id="rId2"/>
              </a:rPr>
              <a:t> Wiki - OpenRoads | </a:t>
            </a:r>
            <a:r>
              <a:rPr lang="en-US" sz="1400" dirty="0" err="1">
                <a:hlinkClick r:id="rId2"/>
              </a:rPr>
              <a:t>OpenSite</a:t>
            </a:r>
            <a:r>
              <a:rPr lang="en-US" sz="1400" dirty="0">
                <a:hlinkClick r:id="rId2"/>
              </a:rPr>
              <a:t> - Bentley Communities</a:t>
            </a:r>
            <a:endParaRPr lang="en-US" sz="1400" dirty="0"/>
          </a:p>
          <a:p>
            <a:r>
              <a:rPr lang="en-US" sz="3200" dirty="0"/>
              <a:t>Annotation is almost at a good point, now turning to plan prep graphics and what we need. Bentley is working on it.</a:t>
            </a:r>
          </a:p>
        </p:txBody>
      </p:sp>
      <p:sp>
        <p:nvSpPr>
          <p:cNvPr id="4" name="Footer Placeholder 3">
            <a:extLst>
              <a:ext uri="{FF2B5EF4-FFF2-40B4-BE49-F238E27FC236}">
                <a16:creationId xmlns:a16="http://schemas.microsoft.com/office/drawing/2014/main" id="{6BE2B2C2-2867-4696-BB7F-9D4D22692EE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626354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4CD1-5271-4C32-949B-A6BE97CAAE59}"/>
              </a:ext>
            </a:extLst>
          </p:cNvPr>
          <p:cNvSpPr>
            <a:spLocks noGrp="1"/>
          </p:cNvSpPr>
          <p:nvPr>
            <p:ph type="title"/>
          </p:nvPr>
        </p:nvSpPr>
        <p:spPr>
          <a:solidFill>
            <a:schemeClr val="accent4"/>
          </a:solidFill>
        </p:spPr>
        <p:txBody>
          <a:bodyPr/>
          <a:lstStyle/>
          <a:p>
            <a:r>
              <a:rPr lang="en-US" dirty="0"/>
              <a:t>ORD 2021-R2 – Problems </a:t>
            </a:r>
          </a:p>
        </p:txBody>
      </p:sp>
      <p:sp>
        <p:nvSpPr>
          <p:cNvPr id="3" name="Content Placeholder 2">
            <a:extLst>
              <a:ext uri="{FF2B5EF4-FFF2-40B4-BE49-F238E27FC236}">
                <a16:creationId xmlns:a16="http://schemas.microsoft.com/office/drawing/2014/main" id="{749D30E9-8A4F-4216-B169-66BB309AE5C6}"/>
              </a:ext>
            </a:extLst>
          </p:cNvPr>
          <p:cNvSpPr>
            <a:spLocks noGrp="1"/>
          </p:cNvSpPr>
          <p:nvPr>
            <p:ph idx="1"/>
          </p:nvPr>
        </p:nvSpPr>
        <p:spPr>
          <a:xfrm>
            <a:off x="152400" y="1143000"/>
            <a:ext cx="11582400" cy="4906964"/>
          </a:xfrm>
        </p:spPr>
        <p:txBody>
          <a:bodyPr/>
          <a:lstStyle/>
          <a:p>
            <a:r>
              <a:rPr lang="en-US" sz="3200" dirty="0"/>
              <a:t>Breaks any VBA what places cell.</a:t>
            </a:r>
          </a:p>
          <a:p>
            <a:pPr lvl="1"/>
            <a:r>
              <a:rPr lang="en-US" sz="2000" dirty="0"/>
              <a:t>Luckily we have moved a lot of our custom apps to </a:t>
            </a:r>
            <a:r>
              <a:rPr lang="en-US" sz="2000" dirty="0" err="1"/>
              <a:t>Addins</a:t>
            </a:r>
            <a:r>
              <a:rPr lang="en-US" sz="2000" dirty="0"/>
              <a:t> and away from VBA, but..</a:t>
            </a:r>
          </a:p>
          <a:p>
            <a:pPr lvl="1"/>
            <a:r>
              <a:rPr lang="en-US" sz="2000" dirty="0" err="1"/>
              <a:t>OHDOT_Signs</a:t>
            </a:r>
            <a:r>
              <a:rPr lang="en-US" sz="2000" dirty="0"/>
              <a:t> app will crash ORD 2021-R2</a:t>
            </a:r>
          </a:p>
          <a:p>
            <a:pPr lvl="1"/>
            <a:r>
              <a:rPr lang="en-US" sz="2000" dirty="0"/>
              <a:t>New </a:t>
            </a:r>
            <a:r>
              <a:rPr lang="en-US" sz="2000" dirty="0" err="1"/>
              <a:t>OHDOT_Seals</a:t>
            </a:r>
            <a:r>
              <a:rPr lang="en-US" sz="2000" dirty="0"/>
              <a:t> app will crash ORD 2021-R2.</a:t>
            </a:r>
          </a:p>
          <a:p>
            <a:pPr lvl="1"/>
            <a:r>
              <a:rPr lang="en-US" sz="2000" dirty="0"/>
              <a:t>Sheet Cells app will still work as its an </a:t>
            </a:r>
            <a:r>
              <a:rPr lang="en-US" sz="2000" dirty="0" err="1"/>
              <a:t>addin</a:t>
            </a:r>
            <a:endParaRPr lang="en-US" sz="2000" dirty="0"/>
          </a:p>
          <a:p>
            <a:pPr lvl="1"/>
            <a:r>
              <a:rPr lang="en-US" sz="2000" dirty="0"/>
              <a:t>Filed defect with Bentley (Defect 853196), no word on when fix will be</a:t>
            </a:r>
          </a:p>
          <a:p>
            <a:r>
              <a:rPr lang="en-US" sz="3200" dirty="0"/>
              <a:t>EAV table annotation still needs updated to grid annotation.</a:t>
            </a:r>
          </a:p>
          <a:p>
            <a:pPr lvl="1"/>
            <a:r>
              <a:rPr lang="en-US" sz="2000" dirty="0"/>
              <a:t>Right now, it’s placing the table scaled too large.</a:t>
            </a:r>
          </a:p>
          <a:p>
            <a:r>
              <a:rPr lang="en-US" sz="3200" b="1" dirty="0"/>
              <a:t>Ohio DOT is waiting to see when the </a:t>
            </a:r>
            <a:r>
              <a:rPr lang="en-US" sz="3200" b="1" dirty="0" err="1"/>
              <a:t>vba</a:t>
            </a:r>
            <a:r>
              <a:rPr lang="en-US" sz="3200" b="1" dirty="0"/>
              <a:t> defect will be fixed to determine if we will move to this release or not.</a:t>
            </a:r>
          </a:p>
        </p:txBody>
      </p:sp>
      <p:sp>
        <p:nvSpPr>
          <p:cNvPr id="4" name="Footer Placeholder 3">
            <a:extLst>
              <a:ext uri="{FF2B5EF4-FFF2-40B4-BE49-F238E27FC236}">
                <a16:creationId xmlns:a16="http://schemas.microsoft.com/office/drawing/2014/main" id="{6BE2B2C2-2867-4696-BB7F-9D4D22692EE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248877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4CD1-5271-4C32-949B-A6BE97CAAE59}"/>
              </a:ext>
            </a:extLst>
          </p:cNvPr>
          <p:cNvSpPr>
            <a:spLocks noGrp="1"/>
          </p:cNvSpPr>
          <p:nvPr>
            <p:ph type="title"/>
          </p:nvPr>
        </p:nvSpPr>
        <p:spPr>
          <a:solidFill>
            <a:schemeClr val="accent4"/>
          </a:solidFill>
        </p:spPr>
        <p:txBody>
          <a:bodyPr/>
          <a:lstStyle/>
          <a:p>
            <a:r>
              <a:rPr lang="en-US" dirty="0"/>
              <a:t>ORD 2021-R2 – Poll </a:t>
            </a:r>
          </a:p>
        </p:txBody>
      </p:sp>
      <p:sp>
        <p:nvSpPr>
          <p:cNvPr id="3" name="Content Placeholder 2">
            <a:extLst>
              <a:ext uri="{FF2B5EF4-FFF2-40B4-BE49-F238E27FC236}">
                <a16:creationId xmlns:a16="http://schemas.microsoft.com/office/drawing/2014/main" id="{749D30E9-8A4F-4216-B169-66BB309AE5C6}"/>
              </a:ext>
            </a:extLst>
          </p:cNvPr>
          <p:cNvSpPr>
            <a:spLocks noGrp="1"/>
          </p:cNvSpPr>
          <p:nvPr>
            <p:ph idx="1"/>
          </p:nvPr>
        </p:nvSpPr>
        <p:spPr>
          <a:xfrm>
            <a:off x="152400" y="1143000"/>
            <a:ext cx="11582400" cy="4906964"/>
          </a:xfrm>
        </p:spPr>
        <p:txBody>
          <a:bodyPr/>
          <a:lstStyle/>
          <a:p>
            <a:r>
              <a:rPr lang="en-US" sz="3200" b="1" dirty="0">
                <a:hlinkClick r:id="rId2"/>
              </a:rPr>
              <a:t>https://forms.office.com/g/EkC3LMNwPw</a:t>
            </a:r>
            <a:endParaRPr lang="en-US" sz="3200" b="1" dirty="0"/>
          </a:p>
          <a:p>
            <a:endParaRPr lang="en-US" sz="3200" b="1" dirty="0"/>
          </a:p>
        </p:txBody>
      </p:sp>
      <p:sp>
        <p:nvSpPr>
          <p:cNvPr id="4" name="Footer Placeholder 3">
            <a:extLst>
              <a:ext uri="{FF2B5EF4-FFF2-40B4-BE49-F238E27FC236}">
                <a16:creationId xmlns:a16="http://schemas.microsoft.com/office/drawing/2014/main" id="{6BE2B2C2-2867-4696-BB7F-9D4D22692EE5}"/>
              </a:ext>
            </a:extLst>
          </p:cNvPr>
          <p:cNvSpPr>
            <a:spLocks noGrp="1"/>
          </p:cNvSpPr>
          <p:nvPr>
            <p:ph type="ftr" sz="quarter" idx="3"/>
          </p:nvPr>
        </p:nvSpPr>
        <p:spPr/>
        <p:txBody>
          <a:bodyPr/>
          <a:lstStyle/>
          <a:p>
            <a:pPr>
              <a:defRPr/>
            </a:pPr>
            <a:r>
              <a:rPr lang="en-US"/>
              <a:t>Ohio DOT CADD Users Group Meeting - 04/13/2022</a:t>
            </a:r>
            <a:endParaRPr lang="en-US" dirty="0"/>
          </a:p>
        </p:txBody>
      </p:sp>
      <p:grpSp>
        <p:nvGrpSpPr>
          <p:cNvPr id="10" name="Group 9">
            <a:extLst>
              <a:ext uri="{FF2B5EF4-FFF2-40B4-BE49-F238E27FC236}">
                <a16:creationId xmlns:a16="http://schemas.microsoft.com/office/drawing/2014/main" id="{D2CF62BA-D1D8-4642-A36D-74AAEB29ED5D}"/>
              </a:ext>
            </a:extLst>
          </p:cNvPr>
          <p:cNvGrpSpPr/>
          <p:nvPr/>
        </p:nvGrpSpPr>
        <p:grpSpPr>
          <a:xfrm>
            <a:off x="4267200" y="2286000"/>
            <a:ext cx="3124200" cy="2971800"/>
            <a:chOff x="4533900" y="1943100"/>
            <a:chExt cx="3124200" cy="2971800"/>
          </a:xfrm>
        </p:grpSpPr>
        <p:sp>
          <p:nvSpPr>
            <p:cNvPr id="9" name="Rectangle 8">
              <a:extLst>
                <a:ext uri="{FF2B5EF4-FFF2-40B4-BE49-F238E27FC236}">
                  <a16:creationId xmlns:a16="http://schemas.microsoft.com/office/drawing/2014/main" id="{E3CB91ED-553C-4605-B5FA-C2A52325B2E1}"/>
                </a:ext>
              </a:extLst>
            </p:cNvPr>
            <p:cNvSpPr/>
            <p:nvPr/>
          </p:nvSpPr>
          <p:spPr>
            <a:xfrm>
              <a:off x="4533900" y="1943100"/>
              <a:ext cx="3124200" cy="297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Qr code&#10;&#10;Description automatically generated">
              <a:extLst>
                <a:ext uri="{FF2B5EF4-FFF2-40B4-BE49-F238E27FC236}">
                  <a16:creationId xmlns:a16="http://schemas.microsoft.com/office/drawing/2014/main" id="{866DB74D-2865-40BD-A4C6-D3442D9BD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2286000"/>
              <a:ext cx="2286000" cy="2286000"/>
            </a:xfrm>
            <a:prstGeom prst="rect">
              <a:avLst/>
            </a:prstGeom>
          </p:spPr>
        </p:pic>
      </p:grpSp>
    </p:spTree>
    <p:extLst>
      <p:ext uri="{BB962C8B-B14F-4D97-AF65-F5344CB8AC3E}">
        <p14:creationId xmlns:p14="http://schemas.microsoft.com/office/powerpoint/2010/main" val="3544583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26707" y="1943100"/>
            <a:ext cx="2738587" cy="2971800"/>
          </a:xfrm>
          <a:prstGeom prst="roundRect">
            <a:avLst>
              <a:gd name="adj" fmla="val 11102"/>
            </a:avLst>
          </a:prstGeom>
          <a:solidFill>
            <a:schemeClr val="tx2"/>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6" name="Title 5"/>
          <p:cNvSpPr>
            <a:spLocks noGrp="1"/>
          </p:cNvSpPr>
          <p:nvPr>
            <p:ph type="title"/>
          </p:nvPr>
        </p:nvSpPr>
        <p:spPr/>
        <p:txBody>
          <a:bodyPr/>
          <a:lstStyle/>
          <a:p>
            <a:r>
              <a:rPr lang="en-US" dirty="0"/>
              <a:t>Questions</a:t>
            </a:r>
          </a:p>
        </p:txBody>
      </p:sp>
      <p:sp>
        <p:nvSpPr>
          <p:cNvPr id="8" name="Footer Placeholder 7"/>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17634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0971"/>
            <a:ext cx="9144000" cy="1938992"/>
          </a:xfrm>
          <a:solidFill>
            <a:srgbClr val="00B5E2"/>
          </a:solidFill>
        </p:spPr>
        <p:txBody>
          <a:bodyPr/>
          <a:lstStyle/>
          <a:p>
            <a:r>
              <a:rPr lang="en-US" dirty="0" err="1"/>
              <a:t>Ohdot</a:t>
            </a:r>
            <a:r>
              <a:rPr lang="en-US" dirty="0"/>
              <a:t> </a:t>
            </a:r>
            <a:r>
              <a:rPr lang="en-US" dirty="0" err="1"/>
              <a:t>Openbridge</a:t>
            </a:r>
            <a:r>
              <a:rPr lang="en-US" dirty="0"/>
              <a:t> designer/modeler</a:t>
            </a:r>
          </a:p>
        </p:txBody>
      </p:sp>
      <p:sp>
        <p:nvSpPr>
          <p:cNvPr id="3" name="Subtitle 2"/>
          <p:cNvSpPr>
            <a:spLocks noGrp="1"/>
          </p:cNvSpPr>
          <p:nvPr>
            <p:ph type="subTitle" idx="1"/>
          </p:nvPr>
        </p:nvSpPr>
        <p:spPr/>
        <p:txBody>
          <a:bodyPr/>
          <a:lstStyle/>
          <a:p>
            <a:r>
              <a:rPr lang="en-US" dirty="0"/>
              <a:t>Matt Eiben</a:t>
            </a:r>
          </a:p>
        </p:txBody>
      </p:sp>
      <p:sp>
        <p:nvSpPr>
          <p:cNvPr id="9" name="Footer Placeholder 8"/>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195588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OpenBridge</a:t>
            </a:r>
            <a:r>
              <a:rPr lang="en-US" dirty="0"/>
              <a:t> workspace – Beta release</a:t>
            </a:r>
          </a:p>
        </p:txBody>
      </p:sp>
      <p:sp>
        <p:nvSpPr>
          <p:cNvPr id="9" name="Content Placeholder 8"/>
          <p:cNvSpPr>
            <a:spLocks noGrp="1"/>
          </p:cNvSpPr>
          <p:nvPr>
            <p:ph idx="1"/>
          </p:nvPr>
        </p:nvSpPr>
        <p:spPr>
          <a:xfrm>
            <a:off x="2459808" y="1143000"/>
            <a:ext cx="9528619" cy="4906964"/>
          </a:xfrm>
          <a:ln>
            <a:noFill/>
          </a:ln>
        </p:spPr>
        <p:txBody>
          <a:bodyPr/>
          <a:lstStyle/>
          <a:p>
            <a:r>
              <a:rPr lang="en-US" sz="3600" dirty="0"/>
              <a:t>Available November 1, 2021.</a:t>
            </a:r>
          </a:p>
          <a:p>
            <a:r>
              <a:rPr lang="en-US" sz="3600" dirty="0" err="1"/>
              <a:t>OpenBridge</a:t>
            </a:r>
            <a:r>
              <a:rPr lang="en-US" sz="3600" dirty="0"/>
              <a:t> Designer/Modeler 10.10.xx.xx.</a:t>
            </a:r>
          </a:p>
          <a:p>
            <a:r>
              <a:rPr lang="en-US" sz="3600" dirty="0"/>
              <a:t>Built with OHDOTCEv02.</a:t>
            </a:r>
          </a:p>
          <a:p>
            <a:r>
              <a:rPr lang="en-US" sz="3600" dirty="0"/>
              <a:t>No ODOT training resources available.</a:t>
            </a:r>
          </a:p>
          <a:p>
            <a:pPr lvl="1"/>
            <a:r>
              <a:rPr lang="en-US" sz="3200" dirty="0"/>
              <a:t>Recommend Bentley Learn content.</a:t>
            </a:r>
          </a:p>
          <a:p>
            <a:pPr lvl="2"/>
            <a:r>
              <a:rPr lang="en-US" dirty="0"/>
              <a:t>New content for 10.10.xx.xx. </a:t>
            </a:r>
          </a:p>
          <a:p>
            <a:pPr lvl="1"/>
            <a:endParaRPr lang="en-US" dirty="0"/>
          </a:p>
        </p:txBody>
      </p:sp>
      <p:sp>
        <p:nvSpPr>
          <p:cNvPr id="13" name="Footer Placeholder 12"/>
          <p:cNvSpPr>
            <a:spLocks noGrp="1"/>
          </p:cNvSpPr>
          <p:nvPr>
            <p:ph type="ftr" sz="quarter" idx="3"/>
          </p:nvPr>
        </p:nvSpPr>
        <p:spPr/>
        <p:txBody>
          <a:bodyPr>
            <a:normAutofit/>
          </a:bodyPr>
          <a:lstStyle/>
          <a:p>
            <a:pPr>
              <a:defRPr/>
            </a:pPr>
            <a:r>
              <a:rPr lang="en-US"/>
              <a:t>Ohio DOT CADD Users Group Meeting - 04/13/2022</a:t>
            </a:r>
            <a:endParaRPr lang="en-US" dirty="0"/>
          </a:p>
        </p:txBody>
      </p:sp>
      <p:pic>
        <p:nvPicPr>
          <p:cNvPr id="3" name="Picture 2">
            <a:extLst>
              <a:ext uri="{FF2B5EF4-FFF2-40B4-BE49-F238E27FC236}">
                <a16:creationId xmlns:a16="http://schemas.microsoft.com/office/drawing/2014/main" id="{98EA20D7-467C-49D6-88AB-7B38868D48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1692" y="1143000"/>
            <a:ext cx="2084997" cy="2779996"/>
          </a:xfrm>
          <a:prstGeom prst="rect">
            <a:avLst/>
          </a:prstGeom>
        </p:spPr>
      </p:pic>
      <p:pic>
        <p:nvPicPr>
          <p:cNvPr id="1026" name="Picture 2" descr="Working Remotely with OpenBridge Designer - LARS | LEAP | OpenBridge | RM  Wiki - LARS | LEAP | OpenBridge | RM - Bentley Communities">
            <a:extLst>
              <a:ext uri="{FF2B5EF4-FFF2-40B4-BE49-F238E27FC236}">
                <a16:creationId xmlns:a16="http://schemas.microsoft.com/office/drawing/2014/main" id="{E38A427E-15E6-4A44-A3CE-3050AAB0AC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48" t="6922" r="6423" b="5847"/>
          <a:stretch/>
        </p:blipFill>
        <p:spPr bwMode="auto">
          <a:xfrm>
            <a:off x="203573" y="4030182"/>
            <a:ext cx="1130177" cy="1130177"/>
          </a:xfrm>
          <a:prstGeom prst="roundRect">
            <a:avLst>
              <a:gd name="adj" fmla="val 11352"/>
            </a:avLst>
          </a:prstGeom>
          <a:noFill/>
          <a:extLst>
            <a:ext uri="{909E8E84-426E-40DD-AFC4-6F175D3DCCD1}">
              <a14:hiddenFill xmlns:a14="http://schemas.microsoft.com/office/drawing/2010/main">
                <a:solidFill>
                  <a:srgbClr val="FFFFFF"/>
                </a:solidFill>
              </a14:hiddenFill>
            </a:ext>
          </a:extLst>
        </p:spPr>
      </p:pic>
      <p:pic>
        <p:nvPicPr>
          <p:cNvPr id="1032" name="Picture 8" descr="icon of CONNECT edition">
            <a:extLst>
              <a:ext uri="{FF2B5EF4-FFF2-40B4-BE49-F238E27FC236}">
                <a16:creationId xmlns:a16="http://schemas.microsoft.com/office/drawing/2014/main" id="{A7C69373-9A75-4EBF-ADC1-6A4A9D152C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2" t="-806" r="-722" b="-806"/>
          <a:stretch/>
        </p:blipFill>
        <p:spPr bwMode="auto">
          <a:xfrm>
            <a:off x="1678837" y="5148387"/>
            <a:ext cx="1128297" cy="11301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on of bridge">
            <a:extLst>
              <a:ext uri="{FF2B5EF4-FFF2-40B4-BE49-F238E27FC236}">
                <a16:creationId xmlns:a16="http://schemas.microsoft.com/office/drawing/2014/main" id="{3A5E2E3F-4010-4694-BBA9-DCE5BD0D2D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4544" y="4595270"/>
            <a:ext cx="1130177" cy="1130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860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OpenBridge</a:t>
            </a:r>
            <a:r>
              <a:rPr lang="en-US" dirty="0"/>
              <a:t> workspace – Beta release</a:t>
            </a:r>
          </a:p>
        </p:txBody>
      </p:sp>
      <p:sp>
        <p:nvSpPr>
          <p:cNvPr id="9" name="Content Placeholder 8"/>
          <p:cNvSpPr>
            <a:spLocks noGrp="1"/>
          </p:cNvSpPr>
          <p:nvPr>
            <p:ph idx="1"/>
          </p:nvPr>
        </p:nvSpPr>
        <p:spPr>
          <a:xfrm>
            <a:off x="2459808" y="1143000"/>
            <a:ext cx="9351192" cy="4906964"/>
          </a:xfrm>
          <a:ln>
            <a:noFill/>
          </a:ln>
        </p:spPr>
        <p:txBody>
          <a:bodyPr/>
          <a:lstStyle/>
          <a:p>
            <a:r>
              <a:rPr lang="en-US" sz="3600" dirty="0"/>
              <a:t>Available by request.</a:t>
            </a:r>
          </a:p>
          <a:p>
            <a:pPr lvl="1"/>
            <a:r>
              <a:rPr lang="en-US" dirty="0">
                <a:hlinkClick r:id="rId3"/>
              </a:rPr>
              <a:t>odot.formstack.com/forms/</a:t>
            </a:r>
            <a:r>
              <a:rPr lang="en-US" dirty="0" err="1">
                <a:hlinkClick r:id="rId3"/>
              </a:rPr>
              <a:t>cadd_servicerequest</a:t>
            </a:r>
            <a:endParaRPr lang="en-US" dirty="0"/>
          </a:p>
          <a:p>
            <a:pPr lvl="1"/>
            <a:r>
              <a:rPr lang="en-US" sz="2600" dirty="0"/>
              <a:t>Use category “</a:t>
            </a:r>
            <a:r>
              <a:rPr lang="en-US" sz="2600" dirty="0" err="1"/>
              <a:t>OpenBridge</a:t>
            </a:r>
            <a:r>
              <a:rPr lang="en-US" sz="2600" dirty="0"/>
              <a:t> Beta Workspace Request”</a:t>
            </a:r>
          </a:p>
          <a:p>
            <a:pPr lvl="2"/>
            <a:endParaRPr lang="en-US" dirty="0"/>
          </a:p>
          <a:p>
            <a:pPr lvl="2"/>
            <a:endParaRPr lang="en-US" dirty="0"/>
          </a:p>
          <a:p>
            <a:pPr lvl="2"/>
            <a:endParaRPr lang="en-US" dirty="0"/>
          </a:p>
          <a:p>
            <a:pPr lvl="2"/>
            <a:endParaRPr lang="en-US" dirty="0"/>
          </a:p>
          <a:p>
            <a:pPr lvl="1"/>
            <a:r>
              <a:rPr lang="en-US" dirty="0"/>
              <a:t>Requesters will be part of Beta Group.</a:t>
            </a:r>
          </a:p>
          <a:p>
            <a:pPr lvl="2"/>
            <a:endParaRPr lang="en-US" dirty="0"/>
          </a:p>
          <a:p>
            <a:pPr marL="914400" lvl="2" indent="0">
              <a:buNone/>
            </a:pPr>
            <a:endParaRPr lang="en-US" dirty="0"/>
          </a:p>
          <a:p>
            <a:pPr marL="457200" lvl="1" indent="0">
              <a:buNone/>
            </a:pPr>
            <a:r>
              <a:rPr lang="en-US" dirty="0"/>
              <a:t> </a:t>
            </a:r>
          </a:p>
          <a:p>
            <a:pPr lvl="1"/>
            <a:endParaRPr lang="en-US" dirty="0"/>
          </a:p>
          <a:p>
            <a:pPr lvl="1"/>
            <a:endParaRPr lang="en-US" dirty="0"/>
          </a:p>
        </p:txBody>
      </p:sp>
      <p:sp>
        <p:nvSpPr>
          <p:cNvPr id="13" name="Footer Placeholder 12"/>
          <p:cNvSpPr>
            <a:spLocks noGrp="1"/>
          </p:cNvSpPr>
          <p:nvPr>
            <p:ph type="ftr" sz="quarter" idx="3"/>
          </p:nvPr>
        </p:nvSpPr>
        <p:spPr/>
        <p:txBody>
          <a:bodyPr>
            <a:normAutofit/>
          </a:bodyPr>
          <a:lstStyle/>
          <a:p>
            <a:pPr>
              <a:defRPr/>
            </a:pPr>
            <a:r>
              <a:rPr lang="en-US"/>
              <a:t>Ohio DOT CADD Users Group Meeting - 04/13/2022</a:t>
            </a:r>
            <a:endParaRPr lang="en-US" dirty="0"/>
          </a:p>
        </p:txBody>
      </p:sp>
      <p:pic>
        <p:nvPicPr>
          <p:cNvPr id="3" name="Picture 2">
            <a:extLst>
              <a:ext uri="{FF2B5EF4-FFF2-40B4-BE49-F238E27FC236}">
                <a16:creationId xmlns:a16="http://schemas.microsoft.com/office/drawing/2014/main" id="{98EA20D7-467C-49D6-88AB-7B38868D48B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01692" y="1143000"/>
            <a:ext cx="2084997" cy="2779996"/>
          </a:xfrm>
          <a:prstGeom prst="rect">
            <a:avLst/>
          </a:prstGeom>
        </p:spPr>
      </p:pic>
      <p:pic>
        <p:nvPicPr>
          <p:cNvPr id="1026" name="Picture 2" descr="Working Remotely with OpenBridge Designer - LARS | LEAP | OpenBridge | RM  Wiki - LARS | LEAP | OpenBridge | RM - Bentley Communities">
            <a:extLst>
              <a:ext uri="{FF2B5EF4-FFF2-40B4-BE49-F238E27FC236}">
                <a16:creationId xmlns:a16="http://schemas.microsoft.com/office/drawing/2014/main" id="{E38A427E-15E6-4A44-A3CE-3050AAB0AC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48" t="6922" r="6423" b="5847"/>
          <a:stretch/>
        </p:blipFill>
        <p:spPr bwMode="auto">
          <a:xfrm>
            <a:off x="203573" y="4030182"/>
            <a:ext cx="1130177" cy="1130177"/>
          </a:xfrm>
          <a:prstGeom prst="roundRect">
            <a:avLst>
              <a:gd name="adj" fmla="val 11352"/>
            </a:avLst>
          </a:prstGeom>
          <a:noFill/>
          <a:extLst>
            <a:ext uri="{909E8E84-426E-40DD-AFC4-6F175D3DCCD1}">
              <a14:hiddenFill xmlns:a14="http://schemas.microsoft.com/office/drawing/2010/main">
                <a:solidFill>
                  <a:srgbClr val="FFFFFF"/>
                </a:solidFill>
              </a14:hiddenFill>
            </a:ext>
          </a:extLst>
        </p:spPr>
      </p:pic>
      <p:pic>
        <p:nvPicPr>
          <p:cNvPr id="1032" name="Picture 8" descr="icon of CONNECT edition">
            <a:extLst>
              <a:ext uri="{FF2B5EF4-FFF2-40B4-BE49-F238E27FC236}">
                <a16:creationId xmlns:a16="http://schemas.microsoft.com/office/drawing/2014/main" id="{A7C69373-9A75-4EBF-ADC1-6A4A9D152C5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22" t="-806" r="-722" b="-806"/>
          <a:stretch/>
        </p:blipFill>
        <p:spPr bwMode="auto">
          <a:xfrm>
            <a:off x="1678837" y="5148387"/>
            <a:ext cx="1128297" cy="11301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con of bridge">
            <a:extLst>
              <a:ext uri="{FF2B5EF4-FFF2-40B4-BE49-F238E27FC236}">
                <a16:creationId xmlns:a16="http://schemas.microsoft.com/office/drawing/2014/main" id="{3A5E2E3F-4010-4694-BBA9-DCE5BD0D2D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544" y="4595270"/>
            <a:ext cx="1130177" cy="11301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1AD4BD2-991D-49CA-BE3A-4046E93EF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14800" y="2743200"/>
            <a:ext cx="6017363" cy="2205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022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B1B74-F88D-4028-99DF-683B4CE47D19}"/>
              </a:ext>
            </a:extLst>
          </p:cNvPr>
          <p:cNvSpPr>
            <a:spLocks noGrp="1"/>
          </p:cNvSpPr>
          <p:nvPr>
            <p:ph type="title"/>
          </p:nvPr>
        </p:nvSpPr>
        <p:spPr/>
        <p:txBody>
          <a:bodyPr/>
          <a:lstStyle/>
          <a:p>
            <a:r>
              <a:rPr lang="en-US" dirty="0" err="1"/>
              <a:t>OpenBridge</a:t>
            </a:r>
            <a:r>
              <a:rPr lang="en-US" dirty="0"/>
              <a:t> workspace</a:t>
            </a:r>
          </a:p>
        </p:txBody>
      </p:sp>
      <p:sp>
        <p:nvSpPr>
          <p:cNvPr id="3" name="Content Placeholder 2">
            <a:extLst>
              <a:ext uri="{FF2B5EF4-FFF2-40B4-BE49-F238E27FC236}">
                <a16:creationId xmlns:a16="http://schemas.microsoft.com/office/drawing/2014/main" id="{BE1B8F2F-2632-48CD-8579-7E827C0B04B0}"/>
              </a:ext>
            </a:extLst>
          </p:cNvPr>
          <p:cNvSpPr>
            <a:spLocks noGrp="1"/>
          </p:cNvSpPr>
          <p:nvPr>
            <p:ph idx="1"/>
          </p:nvPr>
        </p:nvSpPr>
        <p:spPr>
          <a:xfrm>
            <a:off x="1066800" y="1143000"/>
            <a:ext cx="10286999" cy="4906964"/>
          </a:xfrm>
        </p:spPr>
        <p:txBody>
          <a:bodyPr/>
          <a:lstStyle/>
          <a:p>
            <a:r>
              <a:rPr lang="en-US" dirty="0" err="1"/>
              <a:t>OpenBridge</a:t>
            </a:r>
            <a:r>
              <a:rPr lang="en-US" dirty="0"/>
              <a:t> Modeler </a:t>
            </a:r>
          </a:p>
          <a:p>
            <a:pPr lvl="1"/>
            <a:r>
              <a:rPr lang="en-US" dirty="0"/>
              <a:t>standalone install</a:t>
            </a:r>
          </a:p>
          <a:p>
            <a:pPr lvl="1"/>
            <a:r>
              <a:rPr lang="en-US" dirty="0" err="1"/>
              <a:t>ProConcrete</a:t>
            </a:r>
            <a:r>
              <a:rPr lang="en-US" dirty="0"/>
              <a:t> </a:t>
            </a:r>
            <a:r>
              <a:rPr lang="en-US" sz="2400" dirty="0"/>
              <a:t>(some functions integrated*)</a:t>
            </a:r>
          </a:p>
          <a:p>
            <a:r>
              <a:rPr lang="en-US" dirty="0" err="1"/>
              <a:t>OpenBridge</a:t>
            </a:r>
            <a:r>
              <a:rPr lang="en-US" dirty="0"/>
              <a:t> Designer</a:t>
            </a:r>
          </a:p>
          <a:p>
            <a:pPr lvl="1"/>
            <a:r>
              <a:rPr lang="en-US" dirty="0"/>
              <a:t>LEAP Bridge Concrete, LEAP Bridge Steel, and RM Bridge</a:t>
            </a:r>
          </a:p>
          <a:p>
            <a:pPr lvl="1"/>
            <a:r>
              <a:rPr lang="en-US" dirty="0" err="1"/>
              <a:t>OpenBridge</a:t>
            </a:r>
            <a:r>
              <a:rPr lang="en-US" dirty="0"/>
              <a:t> Modeler</a:t>
            </a:r>
          </a:p>
          <a:p>
            <a:r>
              <a:rPr lang="en-US" dirty="0" err="1"/>
              <a:t>ProStructures</a:t>
            </a:r>
            <a:endParaRPr lang="en-US" dirty="0"/>
          </a:p>
          <a:p>
            <a:pPr lvl="1"/>
            <a:r>
              <a:rPr lang="en-US" dirty="0" err="1"/>
              <a:t>ProSteel</a:t>
            </a:r>
            <a:r>
              <a:rPr lang="en-US" dirty="0"/>
              <a:t>, </a:t>
            </a:r>
            <a:r>
              <a:rPr lang="en-US" dirty="0" err="1"/>
              <a:t>ProConcete</a:t>
            </a:r>
            <a:endParaRPr lang="en-US" dirty="0"/>
          </a:p>
        </p:txBody>
      </p:sp>
      <p:sp>
        <p:nvSpPr>
          <p:cNvPr id="4" name="Footer Placeholder 3">
            <a:extLst>
              <a:ext uri="{FF2B5EF4-FFF2-40B4-BE49-F238E27FC236}">
                <a16:creationId xmlns:a16="http://schemas.microsoft.com/office/drawing/2014/main" id="{879332A0-FA61-4E2F-8098-786A74797B09}"/>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pic>
        <p:nvPicPr>
          <p:cNvPr id="5" name="Picture 4">
            <a:extLst>
              <a:ext uri="{FF2B5EF4-FFF2-40B4-BE49-F238E27FC236}">
                <a16:creationId xmlns:a16="http://schemas.microsoft.com/office/drawing/2014/main" id="{E76BCEF3-B10E-442A-BD8C-1CFED78574C4}"/>
              </a:ext>
            </a:extLst>
          </p:cNvPr>
          <p:cNvPicPr>
            <a:picLocks noChangeAspect="1"/>
          </p:cNvPicPr>
          <p:nvPr/>
        </p:nvPicPr>
        <p:blipFill>
          <a:blip r:embed="rId3"/>
          <a:stretch>
            <a:fillRect/>
          </a:stretch>
        </p:blipFill>
        <p:spPr>
          <a:xfrm>
            <a:off x="609487" y="1300472"/>
            <a:ext cx="838313" cy="838313"/>
          </a:xfrm>
          <a:prstGeom prst="rect">
            <a:avLst/>
          </a:prstGeom>
        </p:spPr>
      </p:pic>
      <p:pic>
        <p:nvPicPr>
          <p:cNvPr id="6" name="Picture 2" descr="Working Remotely with OpenBridge Designer - LARS | LEAP | OpenBridge | RM  Wiki - LARS | LEAP | OpenBridge | RM - Bentley Communities">
            <a:extLst>
              <a:ext uri="{FF2B5EF4-FFF2-40B4-BE49-F238E27FC236}">
                <a16:creationId xmlns:a16="http://schemas.microsoft.com/office/drawing/2014/main" id="{8DE08362-9822-413C-8D60-8BF99A86746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348" t="6922" r="6423" b="5847"/>
          <a:stretch/>
        </p:blipFill>
        <p:spPr bwMode="auto">
          <a:xfrm>
            <a:off x="598369" y="3049154"/>
            <a:ext cx="840036" cy="840036"/>
          </a:xfrm>
          <a:prstGeom prst="roundRect">
            <a:avLst>
              <a:gd name="adj" fmla="val 11352"/>
            </a:avLst>
          </a:prstGeom>
          <a:noFill/>
          <a:extLst>
            <a:ext uri="{909E8E84-426E-40DD-AFC4-6F175D3DCCD1}">
              <a14:hiddenFill xmlns:a14="http://schemas.microsoft.com/office/drawing/2010/main">
                <a:solidFill>
                  <a:srgbClr val="FFFFFF"/>
                </a:solidFill>
              </a14:hiddenFill>
            </a:ext>
          </a:extLst>
        </p:spPr>
      </p:pic>
      <p:pic>
        <p:nvPicPr>
          <p:cNvPr id="7" name="Picture 8" descr="icon of CONNECT edition">
            <a:extLst>
              <a:ext uri="{FF2B5EF4-FFF2-40B4-BE49-F238E27FC236}">
                <a16:creationId xmlns:a16="http://schemas.microsoft.com/office/drawing/2014/main" id="{CD792377-EA0E-4543-B233-F9309160E4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22" t="-806" r="-722" b="-806"/>
          <a:stretch/>
        </p:blipFill>
        <p:spPr bwMode="auto">
          <a:xfrm>
            <a:off x="609161" y="4799559"/>
            <a:ext cx="838639" cy="84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057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Footer Placeholder 3"/>
          <p:cNvSpPr>
            <a:spLocks noGrp="1"/>
          </p:cNvSpPr>
          <p:nvPr>
            <p:ph type="ftr" sz="quarter" idx="3"/>
          </p:nvPr>
        </p:nvSpPr>
        <p:spPr/>
        <p:txBody>
          <a:bodyPr/>
          <a:lstStyle/>
          <a:p>
            <a:pPr>
              <a:defRPr/>
            </a:pPr>
            <a:r>
              <a:rPr lang="en-US"/>
              <a:t>Ohio DOT CADD Users Group Meeting - 04/13/2022</a:t>
            </a:r>
            <a:endParaRPr lang="en-US" dirty="0"/>
          </a:p>
        </p:txBody>
      </p:sp>
      <p:pic>
        <p:nvPicPr>
          <p:cNvPr id="6" name="Picture 5">
            <a:extLst>
              <a:ext uri="{FF2B5EF4-FFF2-40B4-BE49-F238E27FC236}">
                <a16:creationId xmlns:a16="http://schemas.microsoft.com/office/drawing/2014/main" id="{08D41DE7-6646-4940-A4C1-39B200E6393E}"/>
              </a:ext>
            </a:extLst>
          </p:cNvPr>
          <p:cNvPicPr>
            <a:picLocks noChangeAspect="1"/>
          </p:cNvPicPr>
          <p:nvPr/>
        </p:nvPicPr>
        <p:blipFill>
          <a:blip r:embed="rId2"/>
          <a:stretch>
            <a:fillRect/>
          </a:stretch>
        </p:blipFill>
        <p:spPr>
          <a:xfrm>
            <a:off x="1492017" y="1066800"/>
            <a:ext cx="9207965" cy="5194218"/>
          </a:xfrm>
          <a:prstGeom prst="rect">
            <a:avLst/>
          </a:prstGeom>
        </p:spPr>
      </p:pic>
    </p:spTree>
    <p:extLst>
      <p:ext uri="{BB962C8B-B14F-4D97-AF65-F5344CB8AC3E}">
        <p14:creationId xmlns:p14="http://schemas.microsoft.com/office/powerpoint/2010/main" val="2108826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B05F-6994-406B-8A19-C6750A7C0A94}"/>
              </a:ext>
            </a:extLst>
          </p:cNvPr>
          <p:cNvSpPr>
            <a:spLocks noGrp="1"/>
          </p:cNvSpPr>
          <p:nvPr>
            <p:ph type="title"/>
          </p:nvPr>
        </p:nvSpPr>
        <p:spPr/>
        <p:txBody>
          <a:bodyPr/>
          <a:lstStyle/>
          <a:p>
            <a:r>
              <a:rPr lang="en-US" dirty="0" err="1"/>
              <a:t>OpenBridge</a:t>
            </a:r>
            <a:r>
              <a:rPr lang="en-US" dirty="0"/>
              <a:t> workspace – HOW WE GOT HERE</a:t>
            </a:r>
          </a:p>
        </p:txBody>
      </p:sp>
      <p:graphicFrame>
        <p:nvGraphicFramePr>
          <p:cNvPr id="5" name="Content Placeholder 4">
            <a:extLst>
              <a:ext uri="{FF2B5EF4-FFF2-40B4-BE49-F238E27FC236}">
                <a16:creationId xmlns:a16="http://schemas.microsoft.com/office/drawing/2014/main" id="{8E9AF837-DC9B-460C-970F-B9856C616CF4}"/>
              </a:ext>
            </a:extLst>
          </p:cNvPr>
          <p:cNvGraphicFramePr>
            <a:graphicFrameLocks noGrp="1"/>
          </p:cNvGraphicFramePr>
          <p:nvPr>
            <p:ph idx="1"/>
            <p:extLst>
              <p:ext uri="{D42A27DB-BD31-4B8C-83A1-F6EECF244321}">
                <p14:modId xmlns:p14="http://schemas.microsoft.com/office/powerpoint/2010/main" val="661168440"/>
              </p:ext>
            </p:extLst>
          </p:nvPr>
        </p:nvGraphicFramePr>
        <p:xfrm>
          <a:off x="365760" y="1142999"/>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63849530-6CEC-48E5-B6FA-5AB6D6561FB6}"/>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78784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B05F-6994-406B-8A19-C6750A7C0A94}"/>
              </a:ext>
            </a:extLst>
          </p:cNvPr>
          <p:cNvSpPr>
            <a:spLocks noGrp="1"/>
          </p:cNvSpPr>
          <p:nvPr>
            <p:ph type="title"/>
          </p:nvPr>
        </p:nvSpPr>
        <p:spPr/>
        <p:txBody>
          <a:bodyPr/>
          <a:lstStyle/>
          <a:p>
            <a:r>
              <a:rPr lang="en-US" dirty="0" err="1"/>
              <a:t>OpenBridge</a:t>
            </a:r>
            <a:r>
              <a:rPr lang="en-US" dirty="0"/>
              <a:t> workspace – WHERE WE’RE GOING</a:t>
            </a:r>
          </a:p>
        </p:txBody>
      </p:sp>
      <p:graphicFrame>
        <p:nvGraphicFramePr>
          <p:cNvPr id="5" name="Content Placeholder 4">
            <a:extLst>
              <a:ext uri="{FF2B5EF4-FFF2-40B4-BE49-F238E27FC236}">
                <a16:creationId xmlns:a16="http://schemas.microsoft.com/office/drawing/2014/main" id="{8E9AF837-DC9B-460C-970F-B9856C616CF4}"/>
              </a:ext>
            </a:extLst>
          </p:cNvPr>
          <p:cNvGraphicFramePr>
            <a:graphicFrameLocks noGrp="1"/>
          </p:cNvGraphicFramePr>
          <p:nvPr>
            <p:ph idx="1"/>
            <p:extLst>
              <p:ext uri="{D42A27DB-BD31-4B8C-83A1-F6EECF244321}">
                <p14:modId xmlns:p14="http://schemas.microsoft.com/office/powerpoint/2010/main" val="306415926"/>
              </p:ext>
            </p:extLst>
          </p:nvPr>
        </p:nvGraphicFramePr>
        <p:xfrm>
          <a:off x="365760" y="1142999"/>
          <a:ext cx="11430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63849530-6CEC-48E5-B6FA-5AB6D6561FB6}"/>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sp>
        <p:nvSpPr>
          <p:cNvPr id="6" name="Rectangle: Rounded Corners 5">
            <a:extLst>
              <a:ext uri="{FF2B5EF4-FFF2-40B4-BE49-F238E27FC236}">
                <a16:creationId xmlns:a16="http://schemas.microsoft.com/office/drawing/2014/main" id="{DD3AEDD2-36CB-4FD5-BF21-E00BDF7BCD2F}"/>
              </a:ext>
            </a:extLst>
          </p:cNvPr>
          <p:cNvSpPr/>
          <p:nvPr/>
        </p:nvSpPr>
        <p:spPr>
          <a:xfrm rot="19800000">
            <a:off x="4286679" y="2888320"/>
            <a:ext cx="7157479" cy="1081358"/>
          </a:xfrm>
          <a:prstGeom prst="roundRect">
            <a:avLst>
              <a:gd name="adj" fmla="val 4461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solidFill>
                  <a:srgbClr val="FF0000"/>
                </a:solidFill>
              </a:rPr>
              <a:t>This was an aggressive schedule.</a:t>
            </a:r>
          </a:p>
          <a:p>
            <a:pPr algn="ctr"/>
            <a:r>
              <a:rPr lang="en-US" sz="3200" dirty="0">
                <a:solidFill>
                  <a:srgbClr val="FF0000"/>
                </a:solidFill>
              </a:rPr>
              <a:t>Expected to slide to late 2022.</a:t>
            </a:r>
          </a:p>
        </p:txBody>
      </p:sp>
    </p:spTree>
    <p:extLst>
      <p:ext uri="{BB962C8B-B14F-4D97-AF65-F5344CB8AC3E}">
        <p14:creationId xmlns:p14="http://schemas.microsoft.com/office/powerpoint/2010/main" val="16256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ACB3-70EE-41B5-82CE-71203B5A378C}"/>
              </a:ext>
            </a:extLst>
          </p:cNvPr>
          <p:cNvSpPr>
            <a:spLocks noGrp="1"/>
          </p:cNvSpPr>
          <p:nvPr>
            <p:ph type="title"/>
          </p:nvPr>
        </p:nvSpPr>
        <p:spPr/>
        <p:txBody>
          <a:bodyPr/>
          <a:lstStyle/>
          <a:p>
            <a:r>
              <a:rPr lang="en-US" dirty="0" err="1"/>
              <a:t>OPenBRidge</a:t>
            </a:r>
            <a:r>
              <a:rPr lang="en-US" dirty="0"/>
              <a:t> Modeler 10.10.20.91</a:t>
            </a:r>
          </a:p>
        </p:txBody>
      </p:sp>
      <p:sp>
        <p:nvSpPr>
          <p:cNvPr id="4" name="Footer Placeholder 3">
            <a:extLst>
              <a:ext uri="{FF2B5EF4-FFF2-40B4-BE49-F238E27FC236}">
                <a16:creationId xmlns:a16="http://schemas.microsoft.com/office/drawing/2014/main" id="{3B750E04-93E8-498F-8031-9EF9990C8FD5}"/>
              </a:ext>
            </a:extLst>
          </p:cNvPr>
          <p:cNvSpPr>
            <a:spLocks noGrp="1"/>
          </p:cNvSpPr>
          <p:nvPr>
            <p:ph type="ftr" sz="quarter" idx="3"/>
          </p:nvPr>
        </p:nvSpPr>
        <p:spPr/>
        <p:txBody>
          <a:bodyPr/>
          <a:lstStyle/>
          <a:p>
            <a:pPr>
              <a:defRPr/>
            </a:pPr>
            <a:r>
              <a:rPr lang="en-US"/>
              <a:t>Ohio DOT CADD Users Group Meeting - 04/13/2022</a:t>
            </a:r>
            <a:endParaRPr lang="en-US" dirty="0"/>
          </a:p>
        </p:txBody>
      </p:sp>
      <p:sp>
        <p:nvSpPr>
          <p:cNvPr id="8" name="Content Placeholder 7">
            <a:extLst>
              <a:ext uri="{FF2B5EF4-FFF2-40B4-BE49-F238E27FC236}">
                <a16:creationId xmlns:a16="http://schemas.microsoft.com/office/drawing/2014/main" id="{E48CBAEE-60A6-47DF-8A8D-154CEC952DE2}"/>
              </a:ext>
            </a:extLst>
          </p:cNvPr>
          <p:cNvSpPr>
            <a:spLocks noGrp="1"/>
          </p:cNvSpPr>
          <p:nvPr>
            <p:ph idx="1"/>
          </p:nvPr>
        </p:nvSpPr>
        <p:spPr/>
        <p:txBody>
          <a:bodyPr/>
          <a:lstStyle/>
          <a:p>
            <a:endParaRPr lang="en-US" dirty="0"/>
          </a:p>
        </p:txBody>
      </p:sp>
      <p:pic>
        <p:nvPicPr>
          <p:cNvPr id="9" name="Content Placeholder 5">
            <a:extLst>
              <a:ext uri="{FF2B5EF4-FFF2-40B4-BE49-F238E27FC236}">
                <a16:creationId xmlns:a16="http://schemas.microsoft.com/office/drawing/2014/main" id="{E13CE6BF-6549-4AEC-88B8-1FB7FD70A66B}"/>
              </a:ext>
            </a:extLst>
          </p:cNvPr>
          <p:cNvPicPr>
            <a:picLocks noChangeAspect="1"/>
          </p:cNvPicPr>
          <p:nvPr/>
        </p:nvPicPr>
        <p:blipFill>
          <a:blip r:embed="rId2"/>
          <a:stretch>
            <a:fillRect/>
          </a:stretch>
        </p:blipFill>
        <p:spPr bwMode="auto">
          <a:xfrm>
            <a:off x="1726565" y="1143319"/>
            <a:ext cx="8738870" cy="4906645"/>
          </a:xfrm>
          <a:prstGeom prst="rect">
            <a:avLst/>
          </a:prstGeom>
        </p:spPr>
      </p:pic>
    </p:spTree>
    <p:extLst>
      <p:ext uri="{BB962C8B-B14F-4D97-AF65-F5344CB8AC3E}">
        <p14:creationId xmlns:p14="http://schemas.microsoft.com/office/powerpoint/2010/main" val="2390347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CFB75-77C4-4E3A-8AFA-B2DE71011DFF}"/>
              </a:ext>
            </a:extLst>
          </p:cNvPr>
          <p:cNvSpPr>
            <a:spLocks noGrp="1"/>
          </p:cNvSpPr>
          <p:nvPr>
            <p:ph type="title"/>
          </p:nvPr>
        </p:nvSpPr>
        <p:spPr/>
        <p:txBody>
          <a:bodyPr/>
          <a:lstStyle/>
          <a:p>
            <a:r>
              <a:rPr lang="en-US" dirty="0" err="1"/>
              <a:t>OPenBRidge</a:t>
            </a:r>
            <a:r>
              <a:rPr lang="en-US" dirty="0"/>
              <a:t> Modeler 10.10.20.91</a:t>
            </a:r>
          </a:p>
        </p:txBody>
      </p:sp>
      <p:sp>
        <p:nvSpPr>
          <p:cNvPr id="4" name="Footer Placeholder 3">
            <a:extLst>
              <a:ext uri="{FF2B5EF4-FFF2-40B4-BE49-F238E27FC236}">
                <a16:creationId xmlns:a16="http://schemas.microsoft.com/office/drawing/2014/main" id="{87AEBCB4-F7B5-472F-B4FE-47165977F7F4}"/>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11" name="Content Placeholder 10" descr="Text&#10;&#10;Description automatically generated with medium confidence">
            <a:extLst>
              <a:ext uri="{FF2B5EF4-FFF2-40B4-BE49-F238E27FC236}">
                <a16:creationId xmlns:a16="http://schemas.microsoft.com/office/drawing/2014/main" id="{1A38EBA8-2393-42FF-B1FA-5E2B77BACA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4255" y="1143000"/>
            <a:ext cx="8723489" cy="4906963"/>
          </a:xfrm>
          <a:prstGeom prst="rect">
            <a:avLst/>
          </a:prstGeom>
        </p:spPr>
      </p:pic>
    </p:spTree>
    <p:extLst>
      <p:ext uri="{BB962C8B-B14F-4D97-AF65-F5344CB8AC3E}">
        <p14:creationId xmlns:p14="http://schemas.microsoft.com/office/powerpoint/2010/main" val="28255954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38493-B250-42CC-AD44-2D670E7AB2EC}"/>
              </a:ext>
            </a:extLst>
          </p:cNvPr>
          <p:cNvSpPr>
            <a:spLocks noGrp="1"/>
          </p:cNvSpPr>
          <p:nvPr>
            <p:ph type="title"/>
          </p:nvPr>
        </p:nvSpPr>
        <p:spPr/>
        <p:txBody>
          <a:bodyPr/>
          <a:lstStyle/>
          <a:p>
            <a:r>
              <a:rPr lang="en-US" dirty="0" err="1"/>
              <a:t>OPenBRidge</a:t>
            </a:r>
            <a:r>
              <a:rPr lang="en-US" dirty="0"/>
              <a:t> Modeler 10.10.20.91</a:t>
            </a:r>
          </a:p>
        </p:txBody>
      </p:sp>
      <p:sp>
        <p:nvSpPr>
          <p:cNvPr id="4" name="Footer Placeholder 3">
            <a:extLst>
              <a:ext uri="{FF2B5EF4-FFF2-40B4-BE49-F238E27FC236}">
                <a16:creationId xmlns:a16="http://schemas.microsoft.com/office/drawing/2014/main" id="{5490995C-76B3-491A-BBB1-A897B95D4A14}"/>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11" name="Content Placeholder 10" descr="Table&#10;&#10;Description automatically generated">
            <a:extLst>
              <a:ext uri="{FF2B5EF4-FFF2-40B4-BE49-F238E27FC236}">
                <a16:creationId xmlns:a16="http://schemas.microsoft.com/office/drawing/2014/main" id="{4EAF4B8D-A4D8-4542-88B4-A45B00178A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34255" y="1143000"/>
            <a:ext cx="8723489" cy="4906963"/>
          </a:xfrm>
        </p:spPr>
      </p:pic>
    </p:spTree>
    <p:extLst>
      <p:ext uri="{BB962C8B-B14F-4D97-AF65-F5344CB8AC3E}">
        <p14:creationId xmlns:p14="http://schemas.microsoft.com/office/powerpoint/2010/main" val="1206043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B05F-6994-406B-8A19-C6750A7C0A94}"/>
              </a:ext>
            </a:extLst>
          </p:cNvPr>
          <p:cNvSpPr>
            <a:spLocks noGrp="1"/>
          </p:cNvSpPr>
          <p:nvPr>
            <p:ph type="title"/>
          </p:nvPr>
        </p:nvSpPr>
        <p:spPr/>
        <p:txBody>
          <a:bodyPr/>
          <a:lstStyle/>
          <a:p>
            <a:r>
              <a:rPr lang="en-US" dirty="0" err="1"/>
              <a:t>OpenBridge</a:t>
            </a:r>
            <a:r>
              <a:rPr lang="en-US" dirty="0"/>
              <a:t> workspace - demo</a:t>
            </a:r>
          </a:p>
        </p:txBody>
      </p:sp>
      <p:sp>
        <p:nvSpPr>
          <p:cNvPr id="4" name="Footer Placeholder 3">
            <a:extLst>
              <a:ext uri="{FF2B5EF4-FFF2-40B4-BE49-F238E27FC236}">
                <a16:creationId xmlns:a16="http://schemas.microsoft.com/office/drawing/2014/main" id="{63849530-6CEC-48E5-B6FA-5AB6D6561FB6}"/>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pic>
        <p:nvPicPr>
          <p:cNvPr id="6" name="ASHE Lake Erie OBM Demo">
            <a:hlinkClick r:id="" action="ppaction://media"/>
            <a:extLst>
              <a:ext uri="{FF2B5EF4-FFF2-40B4-BE49-F238E27FC236}">
                <a16:creationId xmlns:a16="http://schemas.microsoft.com/office/drawing/2014/main" id="{2BCD119E-CCE1-4364-8EF0-152845DDC9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33550" y="1143000"/>
            <a:ext cx="8723313" cy="4906963"/>
          </a:xfrm>
        </p:spPr>
      </p:pic>
    </p:spTree>
    <p:extLst>
      <p:ext uri="{BB962C8B-B14F-4D97-AF65-F5344CB8AC3E}">
        <p14:creationId xmlns:p14="http://schemas.microsoft.com/office/powerpoint/2010/main" val="394283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2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B05F-6994-406B-8A19-C6750A7C0A94}"/>
              </a:ext>
            </a:extLst>
          </p:cNvPr>
          <p:cNvSpPr>
            <a:spLocks noGrp="1"/>
          </p:cNvSpPr>
          <p:nvPr>
            <p:ph type="title"/>
          </p:nvPr>
        </p:nvSpPr>
        <p:spPr/>
        <p:txBody>
          <a:bodyPr/>
          <a:lstStyle/>
          <a:p>
            <a:r>
              <a:rPr lang="en-US" dirty="0" err="1"/>
              <a:t>OpenBridge</a:t>
            </a:r>
            <a:r>
              <a:rPr lang="en-US" dirty="0"/>
              <a:t> workspace</a:t>
            </a:r>
          </a:p>
        </p:txBody>
      </p:sp>
      <p:sp>
        <p:nvSpPr>
          <p:cNvPr id="3" name="Content Placeholder 2">
            <a:extLst>
              <a:ext uri="{FF2B5EF4-FFF2-40B4-BE49-F238E27FC236}">
                <a16:creationId xmlns:a16="http://schemas.microsoft.com/office/drawing/2014/main" id="{A8EB9A9F-8465-41D2-A728-33F5C70D4B10}"/>
              </a:ext>
            </a:extLst>
          </p:cNvPr>
          <p:cNvSpPr>
            <a:spLocks noGrp="1"/>
          </p:cNvSpPr>
          <p:nvPr>
            <p:ph idx="1"/>
          </p:nvPr>
        </p:nvSpPr>
        <p:spPr/>
        <p:txBody>
          <a:bodyPr/>
          <a:lstStyle/>
          <a:p>
            <a:r>
              <a:rPr lang="en-US" dirty="0"/>
              <a:t>Remember this is a beta release.</a:t>
            </a:r>
          </a:p>
          <a:p>
            <a:pPr lvl="1"/>
            <a:r>
              <a:rPr lang="en-US" dirty="0"/>
              <a:t>Use for active project delivery your own risk! </a:t>
            </a:r>
          </a:p>
          <a:p>
            <a:r>
              <a:rPr lang="en-US" dirty="0"/>
              <a:t>We need your feedback.</a:t>
            </a:r>
          </a:p>
          <a:p>
            <a:pPr lvl="1"/>
            <a:r>
              <a:rPr lang="en-US" dirty="0"/>
              <a:t>What works? </a:t>
            </a:r>
          </a:p>
          <a:p>
            <a:pPr lvl="1"/>
            <a:r>
              <a:rPr lang="en-US" dirty="0"/>
              <a:t>What doesn’t? </a:t>
            </a:r>
          </a:p>
          <a:p>
            <a:pPr lvl="1"/>
            <a:r>
              <a:rPr lang="en-US" dirty="0"/>
              <a:t>What can ODOT do to make the workspace more functional? </a:t>
            </a:r>
          </a:p>
        </p:txBody>
      </p:sp>
      <p:sp>
        <p:nvSpPr>
          <p:cNvPr id="4" name="Footer Placeholder 3">
            <a:extLst>
              <a:ext uri="{FF2B5EF4-FFF2-40B4-BE49-F238E27FC236}">
                <a16:creationId xmlns:a16="http://schemas.microsoft.com/office/drawing/2014/main" id="{63849530-6CEC-48E5-B6FA-5AB6D6561FB6}"/>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850628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26707" y="1943100"/>
            <a:ext cx="2738587" cy="2971800"/>
          </a:xfrm>
          <a:prstGeom prst="roundRect">
            <a:avLst>
              <a:gd name="adj" fmla="val 11102"/>
            </a:avLst>
          </a:prstGeom>
          <a:solidFill>
            <a:srgbClr val="00B5E2"/>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6" name="Title 5"/>
          <p:cNvSpPr>
            <a:spLocks noGrp="1"/>
          </p:cNvSpPr>
          <p:nvPr>
            <p:ph type="title"/>
          </p:nvPr>
        </p:nvSpPr>
        <p:spPr>
          <a:solidFill>
            <a:srgbClr val="00B5E2"/>
          </a:solidFill>
        </p:spPr>
        <p:txBody>
          <a:bodyPr/>
          <a:lstStyle/>
          <a:p>
            <a:r>
              <a:rPr lang="en-US" dirty="0"/>
              <a:t>Questions</a:t>
            </a:r>
          </a:p>
        </p:txBody>
      </p:sp>
      <p:sp>
        <p:nvSpPr>
          <p:cNvPr id="8" name="Footer Placeholder 7"/>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5353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42079-1D19-4AEE-A12C-2F8794E5D59A}"/>
              </a:ext>
            </a:extLst>
          </p:cNvPr>
          <p:cNvSpPr>
            <a:spLocks noGrp="1"/>
          </p:cNvSpPr>
          <p:nvPr>
            <p:ph type="ctrTitle"/>
          </p:nvPr>
        </p:nvSpPr>
        <p:spPr>
          <a:solidFill>
            <a:srgbClr val="00B5E2"/>
          </a:solidFill>
        </p:spPr>
        <p:txBody>
          <a:bodyPr/>
          <a:lstStyle/>
          <a:p>
            <a:r>
              <a:rPr lang="en-US" sz="6000" dirty="0"/>
              <a:t>ODOT E+ Plans</a:t>
            </a:r>
            <a:br>
              <a:rPr lang="en-US" sz="6000" dirty="0"/>
            </a:br>
            <a:r>
              <a:rPr lang="en-US" sz="6000" dirty="0"/>
              <a:t>pilot</a:t>
            </a:r>
            <a:endParaRPr lang="en-US" dirty="0"/>
          </a:p>
        </p:txBody>
      </p:sp>
      <p:sp>
        <p:nvSpPr>
          <p:cNvPr id="4" name="Footer Placeholder 3">
            <a:extLst>
              <a:ext uri="{FF2B5EF4-FFF2-40B4-BE49-F238E27FC236}">
                <a16:creationId xmlns:a16="http://schemas.microsoft.com/office/drawing/2014/main" id="{2439C5D6-C64C-4264-AE9C-C3DB80CE347F}"/>
              </a:ext>
            </a:extLst>
          </p:cNvPr>
          <p:cNvSpPr>
            <a:spLocks noGrp="1"/>
          </p:cNvSpPr>
          <p:nvPr>
            <p:ph type="ftr" sz="quarter" idx="3"/>
          </p:nvPr>
        </p:nvSpPr>
        <p:spPr/>
        <p:txBody>
          <a:bodyPr/>
          <a:lstStyle/>
          <a:p>
            <a:pPr>
              <a:defRPr/>
            </a:pPr>
            <a:r>
              <a:rPr lang="en-US"/>
              <a:t>Ohio DOT CADD Users Group Meeting - 04/13/2022</a:t>
            </a:r>
            <a:endParaRPr lang="en-US" dirty="0"/>
          </a:p>
        </p:txBody>
      </p:sp>
      <p:sp>
        <p:nvSpPr>
          <p:cNvPr id="5" name="Subtitle 2">
            <a:extLst>
              <a:ext uri="{FF2B5EF4-FFF2-40B4-BE49-F238E27FC236}">
                <a16:creationId xmlns:a16="http://schemas.microsoft.com/office/drawing/2014/main" id="{B5A16EC0-961A-4AB2-AB6E-19F9B7D7D68A}"/>
              </a:ext>
            </a:extLst>
          </p:cNvPr>
          <p:cNvSpPr>
            <a:spLocks noGrp="1"/>
          </p:cNvSpPr>
          <p:nvPr>
            <p:ph type="subTitle" idx="1"/>
          </p:nvPr>
        </p:nvSpPr>
        <p:spPr>
          <a:xfrm>
            <a:off x="1524000" y="3602038"/>
            <a:ext cx="9144000" cy="1655762"/>
          </a:xfrm>
        </p:spPr>
        <p:txBody>
          <a:bodyPr/>
          <a:lstStyle/>
          <a:p>
            <a:r>
              <a:rPr lang="en-US" dirty="0"/>
              <a:t>Matt Eiben</a:t>
            </a:r>
          </a:p>
        </p:txBody>
      </p:sp>
    </p:spTree>
    <p:extLst>
      <p:ext uri="{BB962C8B-B14F-4D97-AF65-F5344CB8AC3E}">
        <p14:creationId xmlns:p14="http://schemas.microsoft.com/office/powerpoint/2010/main" val="2983614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3" name="Content Placeholder 2">
            <a:extLst>
              <a:ext uri="{FF2B5EF4-FFF2-40B4-BE49-F238E27FC236}">
                <a16:creationId xmlns:a16="http://schemas.microsoft.com/office/drawing/2014/main" id="{49685F42-CCCE-496D-A6C6-6729B1E7B72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Picture 5">
            <a:extLst>
              <a:ext uri="{FF2B5EF4-FFF2-40B4-BE49-F238E27FC236}">
                <a16:creationId xmlns:a16="http://schemas.microsoft.com/office/drawing/2014/main" id="{3F0B76D8-39D6-46AF-A377-AA3D92E6038D}"/>
              </a:ext>
            </a:extLst>
          </p:cNvPr>
          <p:cNvPicPr>
            <a:picLocks noChangeAspect="1"/>
          </p:cNvPicPr>
          <p:nvPr/>
        </p:nvPicPr>
        <p:blipFill>
          <a:blip r:embed="rId3"/>
          <a:stretch>
            <a:fillRect/>
          </a:stretch>
        </p:blipFill>
        <p:spPr>
          <a:xfrm>
            <a:off x="778098" y="1161245"/>
            <a:ext cx="10515601" cy="4922196"/>
          </a:xfrm>
          <a:prstGeom prst="rect">
            <a:avLst/>
          </a:prstGeom>
        </p:spPr>
      </p:pic>
    </p:spTree>
    <p:extLst>
      <p:ext uri="{BB962C8B-B14F-4D97-AF65-F5344CB8AC3E}">
        <p14:creationId xmlns:p14="http://schemas.microsoft.com/office/powerpoint/2010/main" val="4265007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Updates</a:t>
            </a:r>
          </a:p>
        </p:txBody>
      </p:sp>
      <p:sp>
        <p:nvSpPr>
          <p:cNvPr id="3" name="Content Placeholder 2"/>
          <p:cNvSpPr>
            <a:spLocks noGrp="1"/>
          </p:cNvSpPr>
          <p:nvPr>
            <p:ph idx="1"/>
          </p:nvPr>
        </p:nvSpPr>
        <p:spPr/>
        <p:txBody>
          <a:bodyPr/>
          <a:lstStyle/>
          <a:p>
            <a:pPr marL="457189" lvl="0" indent="-457189"/>
            <a:r>
              <a:rPr lang="en-US" sz="3200" dirty="0"/>
              <a:t>Eric Thomas is no longer with ODOT CADD Services</a:t>
            </a:r>
          </a:p>
          <a:p>
            <a:pPr marL="457189" lvl="0" indent="-457189"/>
            <a:r>
              <a:rPr lang="en-US" sz="3200" dirty="0"/>
              <a:t>CADD Services position available</a:t>
            </a:r>
          </a:p>
          <a:p>
            <a:pPr marL="914389" lvl="1" indent="-457189"/>
            <a:r>
              <a:rPr lang="en-US" dirty="0"/>
              <a:t>CADD Data Administration Manager 1</a:t>
            </a:r>
          </a:p>
          <a:p>
            <a:pPr marL="914389" lvl="1" indent="-457189"/>
            <a:r>
              <a:rPr lang="en-US" dirty="0"/>
              <a:t>http://careers.ohio.gov/</a:t>
            </a:r>
          </a:p>
          <a:p>
            <a:pPr marL="457189" indent="-457189"/>
            <a:r>
              <a:rPr lang="en-US" sz="3200" dirty="0"/>
              <a:t>Bentley DBE Discount</a:t>
            </a:r>
          </a:p>
        </p:txBody>
      </p:sp>
      <p:sp>
        <p:nvSpPr>
          <p:cNvPr id="4" name="Footer Placeholder 3"/>
          <p:cNvSpPr>
            <a:spLocks noGrp="1"/>
          </p:cNvSpPr>
          <p:nvPr>
            <p:ph type="ftr" sz="quarter" idx="3"/>
          </p:nvPr>
        </p:nvSpPr>
        <p:spPr/>
        <p:txBody>
          <a:bodyPr/>
          <a:lstStyle/>
          <a:p>
            <a:pPr>
              <a:defRPr/>
            </a:pPr>
            <a:r>
              <a:rPr lang="en-US"/>
              <a:t>Ohio DOT CADD Users Group Meeting - 04/13/2022</a:t>
            </a:r>
            <a:endParaRPr lang="en-US" dirty="0"/>
          </a:p>
        </p:txBody>
      </p:sp>
      <p:pic>
        <p:nvPicPr>
          <p:cNvPr id="5" name="Picture 4">
            <a:extLst>
              <a:ext uri="{FF2B5EF4-FFF2-40B4-BE49-F238E27FC236}">
                <a16:creationId xmlns:a16="http://schemas.microsoft.com/office/drawing/2014/main" id="{B806ABE4-0223-4EDF-AA30-CDDAA9BDAE80}"/>
              </a:ext>
            </a:extLst>
          </p:cNvPr>
          <p:cNvPicPr>
            <a:picLocks noChangeAspect="1"/>
          </p:cNvPicPr>
          <p:nvPr/>
        </p:nvPicPr>
        <p:blipFill>
          <a:blip r:embed="rId2"/>
          <a:stretch>
            <a:fillRect/>
          </a:stretch>
        </p:blipFill>
        <p:spPr>
          <a:xfrm>
            <a:off x="1447800" y="3962400"/>
            <a:ext cx="2866908" cy="2225133"/>
          </a:xfrm>
          <a:prstGeom prst="rect">
            <a:avLst/>
          </a:prstGeom>
        </p:spPr>
      </p:pic>
    </p:spTree>
    <p:extLst>
      <p:ext uri="{BB962C8B-B14F-4D97-AF65-F5344CB8AC3E}">
        <p14:creationId xmlns:p14="http://schemas.microsoft.com/office/powerpoint/2010/main" val="41441028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34F5BD0-B231-47F2-AA2C-E3EB2960A456}"/>
              </a:ext>
            </a:extLst>
          </p:cNvPr>
          <p:cNvPicPr>
            <a:picLocks noChangeAspect="1"/>
          </p:cNvPicPr>
          <p:nvPr/>
        </p:nvPicPr>
        <p:blipFill>
          <a:blip r:embed="rId3"/>
          <a:stretch>
            <a:fillRect/>
          </a:stretch>
        </p:blipFill>
        <p:spPr>
          <a:xfrm>
            <a:off x="5606902" y="1104900"/>
            <a:ext cx="6390476" cy="2687005"/>
          </a:xfrm>
          <a:prstGeom prst="rect">
            <a:avLst/>
          </a:prstGeom>
        </p:spPr>
      </p:pic>
      <p:sp>
        <p:nvSpPr>
          <p:cNvPr id="2" name="Title 1">
            <a:extLst>
              <a:ext uri="{FF2B5EF4-FFF2-40B4-BE49-F238E27FC236}">
                <a16:creationId xmlns:a16="http://schemas.microsoft.com/office/drawing/2014/main" id="{F2D80CF9-B9F4-448A-B00C-47574E919EA6}"/>
              </a:ext>
            </a:extLst>
          </p:cNvPr>
          <p:cNvSpPr>
            <a:spLocks noGrp="1"/>
          </p:cNvSpPr>
          <p:nvPr>
            <p:ph type="title"/>
          </p:nvPr>
        </p:nvSpPr>
        <p:spPr>
          <a:solidFill>
            <a:srgbClr val="00B5E2"/>
          </a:solidFill>
        </p:spPr>
        <p:txBody>
          <a:bodyPr/>
          <a:lstStyle/>
          <a:p>
            <a:r>
              <a:rPr lang="en-US" dirty="0"/>
              <a:t>ODOT e+ Plans pilot</a:t>
            </a:r>
          </a:p>
        </p:txBody>
      </p:sp>
      <p:sp>
        <p:nvSpPr>
          <p:cNvPr id="4" name="Footer Placeholder 3">
            <a:extLst>
              <a:ext uri="{FF2B5EF4-FFF2-40B4-BE49-F238E27FC236}">
                <a16:creationId xmlns:a16="http://schemas.microsoft.com/office/drawing/2014/main" id="{10EEE524-AA00-4A56-B4D6-8B6F0215433E}"/>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5" name="Picture 4">
            <a:extLst>
              <a:ext uri="{FF2B5EF4-FFF2-40B4-BE49-F238E27FC236}">
                <a16:creationId xmlns:a16="http://schemas.microsoft.com/office/drawing/2014/main" id="{B3144E2D-D08A-41BD-AF59-C1908FFB03B7}"/>
              </a:ext>
            </a:extLst>
          </p:cNvPr>
          <p:cNvPicPr>
            <a:picLocks noChangeAspect="1"/>
          </p:cNvPicPr>
          <p:nvPr/>
        </p:nvPicPr>
        <p:blipFill>
          <a:blip r:embed="rId4"/>
          <a:stretch>
            <a:fillRect/>
          </a:stretch>
        </p:blipFill>
        <p:spPr>
          <a:xfrm>
            <a:off x="838200" y="942038"/>
            <a:ext cx="4267200" cy="5382562"/>
          </a:xfrm>
          <a:prstGeom prst="rect">
            <a:avLst/>
          </a:prstGeom>
        </p:spPr>
      </p:pic>
      <p:sp>
        <p:nvSpPr>
          <p:cNvPr id="9" name="Rectangle 8">
            <a:extLst>
              <a:ext uri="{FF2B5EF4-FFF2-40B4-BE49-F238E27FC236}">
                <a16:creationId xmlns:a16="http://schemas.microsoft.com/office/drawing/2014/main" id="{3562B7C7-6781-49E2-956A-A3FA6F48E74F}"/>
              </a:ext>
            </a:extLst>
          </p:cNvPr>
          <p:cNvSpPr/>
          <p:nvPr/>
        </p:nvSpPr>
        <p:spPr>
          <a:xfrm>
            <a:off x="838200" y="942038"/>
            <a:ext cx="2133600" cy="1039162"/>
          </a:xfrm>
          <a:custGeom>
            <a:avLst/>
            <a:gdLst>
              <a:gd name="connsiteX0" fmla="*/ 0 w 2133600"/>
              <a:gd name="connsiteY0" fmla="*/ 0 h 1039162"/>
              <a:gd name="connsiteX1" fmla="*/ 469392 w 2133600"/>
              <a:gd name="connsiteY1" fmla="*/ 0 h 1039162"/>
              <a:gd name="connsiteX2" fmla="*/ 1045464 w 2133600"/>
              <a:gd name="connsiteY2" fmla="*/ 0 h 1039162"/>
              <a:gd name="connsiteX3" fmla="*/ 1557528 w 2133600"/>
              <a:gd name="connsiteY3" fmla="*/ 0 h 1039162"/>
              <a:gd name="connsiteX4" fmla="*/ 2133600 w 2133600"/>
              <a:gd name="connsiteY4" fmla="*/ 0 h 1039162"/>
              <a:gd name="connsiteX5" fmla="*/ 2133600 w 2133600"/>
              <a:gd name="connsiteY5" fmla="*/ 509189 h 1039162"/>
              <a:gd name="connsiteX6" fmla="*/ 2133600 w 2133600"/>
              <a:gd name="connsiteY6" fmla="*/ 1039162 h 1039162"/>
              <a:gd name="connsiteX7" fmla="*/ 1664208 w 2133600"/>
              <a:gd name="connsiteY7" fmla="*/ 1039162 h 1039162"/>
              <a:gd name="connsiteX8" fmla="*/ 1152144 w 2133600"/>
              <a:gd name="connsiteY8" fmla="*/ 1039162 h 1039162"/>
              <a:gd name="connsiteX9" fmla="*/ 640080 w 2133600"/>
              <a:gd name="connsiteY9" fmla="*/ 1039162 h 1039162"/>
              <a:gd name="connsiteX10" fmla="*/ 0 w 2133600"/>
              <a:gd name="connsiteY10" fmla="*/ 1039162 h 1039162"/>
              <a:gd name="connsiteX11" fmla="*/ 0 w 2133600"/>
              <a:gd name="connsiteY11" fmla="*/ 509189 h 1039162"/>
              <a:gd name="connsiteX12" fmla="*/ 0 w 2133600"/>
              <a:gd name="connsiteY12" fmla="*/ 0 h 103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3600" h="1039162" extrusionOk="0">
                <a:moveTo>
                  <a:pt x="0" y="0"/>
                </a:moveTo>
                <a:cubicBezTo>
                  <a:pt x="146356" y="-16549"/>
                  <a:pt x="236013" y="21588"/>
                  <a:pt x="469392" y="0"/>
                </a:cubicBezTo>
                <a:cubicBezTo>
                  <a:pt x="702771" y="-21588"/>
                  <a:pt x="828390" y="752"/>
                  <a:pt x="1045464" y="0"/>
                </a:cubicBezTo>
                <a:cubicBezTo>
                  <a:pt x="1262538" y="-752"/>
                  <a:pt x="1436263" y="10407"/>
                  <a:pt x="1557528" y="0"/>
                </a:cubicBezTo>
                <a:cubicBezTo>
                  <a:pt x="1678793" y="-10407"/>
                  <a:pt x="1957807" y="8737"/>
                  <a:pt x="2133600" y="0"/>
                </a:cubicBezTo>
                <a:cubicBezTo>
                  <a:pt x="2117087" y="111092"/>
                  <a:pt x="2139352" y="368468"/>
                  <a:pt x="2133600" y="509189"/>
                </a:cubicBezTo>
                <a:cubicBezTo>
                  <a:pt x="2127848" y="649910"/>
                  <a:pt x="2142149" y="933167"/>
                  <a:pt x="2133600" y="1039162"/>
                </a:cubicBezTo>
                <a:cubicBezTo>
                  <a:pt x="1937074" y="1023999"/>
                  <a:pt x="1775192" y="1059465"/>
                  <a:pt x="1664208" y="1039162"/>
                </a:cubicBezTo>
                <a:cubicBezTo>
                  <a:pt x="1553224" y="1018859"/>
                  <a:pt x="1366755" y="1031872"/>
                  <a:pt x="1152144" y="1039162"/>
                </a:cubicBezTo>
                <a:cubicBezTo>
                  <a:pt x="937533" y="1046452"/>
                  <a:pt x="881803" y="1018256"/>
                  <a:pt x="640080" y="1039162"/>
                </a:cubicBezTo>
                <a:cubicBezTo>
                  <a:pt x="398357" y="1060068"/>
                  <a:pt x="146550" y="1035555"/>
                  <a:pt x="0" y="1039162"/>
                </a:cubicBezTo>
                <a:cubicBezTo>
                  <a:pt x="-17205" y="847934"/>
                  <a:pt x="5614" y="743145"/>
                  <a:pt x="0" y="509189"/>
                </a:cubicBezTo>
                <a:cubicBezTo>
                  <a:pt x="-5614" y="275233"/>
                  <a:pt x="-11450" y="214868"/>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95985998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10" name="Rectangle 9">
            <a:extLst>
              <a:ext uri="{FF2B5EF4-FFF2-40B4-BE49-F238E27FC236}">
                <a16:creationId xmlns:a16="http://schemas.microsoft.com/office/drawing/2014/main" id="{25B0AB7F-F633-490C-AE40-9EA5F2C9F9D8}"/>
              </a:ext>
            </a:extLst>
          </p:cNvPr>
          <p:cNvSpPr/>
          <p:nvPr/>
        </p:nvSpPr>
        <p:spPr>
          <a:xfrm>
            <a:off x="5606902" y="1104900"/>
            <a:ext cx="6390476" cy="2687005"/>
          </a:xfrm>
          <a:custGeom>
            <a:avLst/>
            <a:gdLst>
              <a:gd name="connsiteX0" fmla="*/ 0 w 6390476"/>
              <a:gd name="connsiteY0" fmla="*/ 0 h 2687005"/>
              <a:gd name="connsiteX1" fmla="*/ 447333 w 6390476"/>
              <a:gd name="connsiteY1" fmla="*/ 0 h 2687005"/>
              <a:gd name="connsiteX2" fmla="*/ 1214190 w 6390476"/>
              <a:gd name="connsiteY2" fmla="*/ 0 h 2687005"/>
              <a:gd name="connsiteX3" fmla="*/ 1789333 w 6390476"/>
              <a:gd name="connsiteY3" fmla="*/ 0 h 2687005"/>
              <a:gd name="connsiteX4" fmla="*/ 2364476 w 6390476"/>
              <a:gd name="connsiteY4" fmla="*/ 0 h 2687005"/>
              <a:gd name="connsiteX5" fmla="*/ 2939619 w 6390476"/>
              <a:gd name="connsiteY5" fmla="*/ 0 h 2687005"/>
              <a:gd name="connsiteX6" fmla="*/ 3450857 w 6390476"/>
              <a:gd name="connsiteY6" fmla="*/ 0 h 2687005"/>
              <a:gd name="connsiteX7" fmla="*/ 4089905 w 6390476"/>
              <a:gd name="connsiteY7" fmla="*/ 0 h 2687005"/>
              <a:gd name="connsiteX8" fmla="*/ 4601143 w 6390476"/>
              <a:gd name="connsiteY8" fmla="*/ 0 h 2687005"/>
              <a:gd name="connsiteX9" fmla="*/ 5176286 w 6390476"/>
              <a:gd name="connsiteY9" fmla="*/ 0 h 2687005"/>
              <a:gd name="connsiteX10" fmla="*/ 5687524 w 6390476"/>
              <a:gd name="connsiteY10" fmla="*/ 0 h 2687005"/>
              <a:gd name="connsiteX11" fmla="*/ 6390476 w 6390476"/>
              <a:gd name="connsiteY11" fmla="*/ 0 h 2687005"/>
              <a:gd name="connsiteX12" fmla="*/ 6390476 w 6390476"/>
              <a:gd name="connsiteY12" fmla="*/ 618011 h 2687005"/>
              <a:gd name="connsiteX13" fmla="*/ 6390476 w 6390476"/>
              <a:gd name="connsiteY13" fmla="*/ 1262892 h 2687005"/>
              <a:gd name="connsiteX14" fmla="*/ 6390476 w 6390476"/>
              <a:gd name="connsiteY14" fmla="*/ 1988384 h 2687005"/>
              <a:gd name="connsiteX15" fmla="*/ 6390476 w 6390476"/>
              <a:gd name="connsiteY15" fmla="*/ 2687005 h 2687005"/>
              <a:gd name="connsiteX16" fmla="*/ 5879238 w 6390476"/>
              <a:gd name="connsiteY16" fmla="*/ 2687005 h 2687005"/>
              <a:gd name="connsiteX17" fmla="*/ 5112381 w 6390476"/>
              <a:gd name="connsiteY17" fmla="*/ 2687005 h 2687005"/>
              <a:gd name="connsiteX18" fmla="*/ 4537238 w 6390476"/>
              <a:gd name="connsiteY18" fmla="*/ 2687005 h 2687005"/>
              <a:gd name="connsiteX19" fmla="*/ 3834286 w 6390476"/>
              <a:gd name="connsiteY19" fmla="*/ 2687005 h 2687005"/>
              <a:gd name="connsiteX20" fmla="*/ 3195238 w 6390476"/>
              <a:gd name="connsiteY20" fmla="*/ 2687005 h 2687005"/>
              <a:gd name="connsiteX21" fmla="*/ 2556190 w 6390476"/>
              <a:gd name="connsiteY21" fmla="*/ 2687005 h 2687005"/>
              <a:gd name="connsiteX22" fmla="*/ 1917143 w 6390476"/>
              <a:gd name="connsiteY22" fmla="*/ 2687005 h 2687005"/>
              <a:gd name="connsiteX23" fmla="*/ 1214190 w 6390476"/>
              <a:gd name="connsiteY23" fmla="*/ 2687005 h 2687005"/>
              <a:gd name="connsiteX24" fmla="*/ 0 w 6390476"/>
              <a:gd name="connsiteY24" fmla="*/ 2687005 h 2687005"/>
              <a:gd name="connsiteX25" fmla="*/ 0 w 6390476"/>
              <a:gd name="connsiteY25" fmla="*/ 1988384 h 2687005"/>
              <a:gd name="connsiteX26" fmla="*/ 0 w 6390476"/>
              <a:gd name="connsiteY26" fmla="*/ 1289762 h 2687005"/>
              <a:gd name="connsiteX27" fmla="*/ 0 w 6390476"/>
              <a:gd name="connsiteY27" fmla="*/ 698621 h 2687005"/>
              <a:gd name="connsiteX28" fmla="*/ 0 w 6390476"/>
              <a:gd name="connsiteY28" fmla="*/ 0 h 268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90476" h="2687005" extrusionOk="0">
                <a:moveTo>
                  <a:pt x="0" y="0"/>
                </a:moveTo>
                <a:cubicBezTo>
                  <a:pt x="95543" y="-4470"/>
                  <a:pt x="251355" y="16791"/>
                  <a:pt x="447333" y="0"/>
                </a:cubicBezTo>
                <a:cubicBezTo>
                  <a:pt x="643311" y="-16791"/>
                  <a:pt x="874748" y="-21677"/>
                  <a:pt x="1214190" y="0"/>
                </a:cubicBezTo>
                <a:cubicBezTo>
                  <a:pt x="1553632" y="21677"/>
                  <a:pt x="1579969" y="8489"/>
                  <a:pt x="1789333" y="0"/>
                </a:cubicBezTo>
                <a:cubicBezTo>
                  <a:pt x="1998697" y="-8489"/>
                  <a:pt x="2149436" y="5685"/>
                  <a:pt x="2364476" y="0"/>
                </a:cubicBezTo>
                <a:cubicBezTo>
                  <a:pt x="2579516" y="-5685"/>
                  <a:pt x="2807582" y="4219"/>
                  <a:pt x="2939619" y="0"/>
                </a:cubicBezTo>
                <a:cubicBezTo>
                  <a:pt x="3071656" y="-4219"/>
                  <a:pt x="3278853" y="1067"/>
                  <a:pt x="3450857" y="0"/>
                </a:cubicBezTo>
                <a:cubicBezTo>
                  <a:pt x="3622861" y="-1067"/>
                  <a:pt x="3932293" y="7172"/>
                  <a:pt x="4089905" y="0"/>
                </a:cubicBezTo>
                <a:cubicBezTo>
                  <a:pt x="4247517" y="-7172"/>
                  <a:pt x="4425495" y="-19365"/>
                  <a:pt x="4601143" y="0"/>
                </a:cubicBezTo>
                <a:cubicBezTo>
                  <a:pt x="4776791" y="19365"/>
                  <a:pt x="5016999" y="-8787"/>
                  <a:pt x="5176286" y="0"/>
                </a:cubicBezTo>
                <a:cubicBezTo>
                  <a:pt x="5335573" y="8787"/>
                  <a:pt x="5572996" y="5370"/>
                  <a:pt x="5687524" y="0"/>
                </a:cubicBezTo>
                <a:cubicBezTo>
                  <a:pt x="5802052" y="-5370"/>
                  <a:pt x="6070201" y="-32634"/>
                  <a:pt x="6390476" y="0"/>
                </a:cubicBezTo>
                <a:cubicBezTo>
                  <a:pt x="6421103" y="163986"/>
                  <a:pt x="6399047" y="442486"/>
                  <a:pt x="6390476" y="618011"/>
                </a:cubicBezTo>
                <a:cubicBezTo>
                  <a:pt x="6381905" y="793536"/>
                  <a:pt x="6388838" y="1114050"/>
                  <a:pt x="6390476" y="1262892"/>
                </a:cubicBezTo>
                <a:cubicBezTo>
                  <a:pt x="6392114" y="1411734"/>
                  <a:pt x="6419528" y="1696339"/>
                  <a:pt x="6390476" y="1988384"/>
                </a:cubicBezTo>
                <a:cubicBezTo>
                  <a:pt x="6361424" y="2280429"/>
                  <a:pt x="6401361" y="2387287"/>
                  <a:pt x="6390476" y="2687005"/>
                </a:cubicBezTo>
                <a:cubicBezTo>
                  <a:pt x="6165244" y="2695408"/>
                  <a:pt x="6047161" y="2680309"/>
                  <a:pt x="5879238" y="2687005"/>
                </a:cubicBezTo>
                <a:cubicBezTo>
                  <a:pt x="5711315" y="2693701"/>
                  <a:pt x="5411988" y="2721389"/>
                  <a:pt x="5112381" y="2687005"/>
                </a:cubicBezTo>
                <a:cubicBezTo>
                  <a:pt x="4812774" y="2652621"/>
                  <a:pt x="4820349" y="2700208"/>
                  <a:pt x="4537238" y="2687005"/>
                </a:cubicBezTo>
                <a:cubicBezTo>
                  <a:pt x="4254127" y="2673802"/>
                  <a:pt x="4112580" y="2719553"/>
                  <a:pt x="3834286" y="2687005"/>
                </a:cubicBezTo>
                <a:cubicBezTo>
                  <a:pt x="3555992" y="2654457"/>
                  <a:pt x="3415006" y="2684245"/>
                  <a:pt x="3195238" y="2687005"/>
                </a:cubicBezTo>
                <a:cubicBezTo>
                  <a:pt x="2975470" y="2689765"/>
                  <a:pt x="2831515" y="2673339"/>
                  <a:pt x="2556190" y="2687005"/>
                </a:cubicBezTo>
                <a:cubicBezTo>
                  <a:pt x="2280865" y="2700671"/>
                  <a:pt x="2171883" y="2697161"/>
                  <a:pt x="1917143" y="2687005"/>
                </a:cubicBezTo>
                <a:cubicBezTo>
                  <a:pt x="1662403" y="2676849"/>
                  <a:pt x="1403369" y="2691415"/>
                  <a:pt x="1214190" y="2687005"/>
                </a:cubicBezTo>
                <a:cubicBezTo>
                  <a:pt x="1025011" y="2682595"/>
                  <a:pt x="426901" y="2724852"/>
                  <a:pt x="0" y="2687005"/>
                </a:cubicBezTo>
                <a:cubicBezTo>
                  <a:pt x="16649" y="2442202"/>
                  <a:pt x="-15898" y="2171806"/>
                  <a:pt x="0" y="1988384"/>
                </a:cubicBezTo>
                <a:cubicBezTo>
                  <a:pt x="15898" y="1804962"/>
                  <a:pt x="16336" y="1522788"/>
                  <a:pt x="0" y="1289762"/>
                </a:cubicBezTo>
                <a:cubicBezTo>
                  <a:pt x="-16336" y="1056736"/>
                  <a:pt x="-24612" y="855964"/>
                  <a:pt x="0" y="698621"/>
                </a:cubicBezTo>
                <a:cubicBezTo>
                  <a:pt x="24612" y="541278"/>
                  <a:pt x="22379" y="167585"/>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95985998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486464EB-9945-4439-86F0-D9D08063057D}"/>
              </a:ext>
            </a:extLst>
          </p:cNvPr>
          <p:cNvCxnSpPr>
            <a:cxnSpLocks/>
            <a:stCxn id="9" idx="3"/>
            <a:endCxn id="10" idx="1"/>
          </p:cNvCxnSpPr>
          <p:nvPr/>
        </p:nvCxnSpPr>
        <p:spPr>
          <a:xfrm>
            <a:off x="2971800" y="1461619"/>
            <a:ext cx="2635102" cy="9867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B882AE2-9196-4653-96FB-864ED1DEBB2C}"/>
              </a:ext>
            </a:extLst>
          </p:cNvPr>
          <p:cNvSpPr/>
          <p:nvPr/>
        </p:nvSpPr>
        <p:spPr>
          <a:xfrm>
            <a:off x="870097" y="3842935"/>
            <a:ext cx="2117418" cy="886761"/>
          </a:xfrm>
          <a:custGeom>
            <a:avLst/>
            <a:gdLst>
              <a:gd name="connsiteX0" fmla="*/ 0 w 2117418"/>
              <a:gd name="connsiteY0" fmla="*/ 0 h 886761"/>
              <a:gd name="connsiteX1" fmla="*/ 465832 w 2117418"/>
              <a:gd name="connsiteY1" fmla="*/ 0 h 886761"/>
              <a:gd name="connsiteX2" fmla="*/ 1037535 w 2117418"/>
              <a:gd name="connsiteY2" fmla="*/ 0 h 886761"/>
              <a:gd name="connsiteX3" fmla="*/ 1545715 w 2117418"/>
              <a:gd name="connsiteY3" fmla="*/ 0 h 886761"/>
              <a:gd name="connsiteX4" fmla="*/ 2117418 w 2117418"/>
              <a:gd name="connsiteY4" fmla="*/ 0 h 886761"/>
              <a:gd name="connsiteX5" fmla="*/ 2117418 w 2117418"/>
              <a:gd name="connsiteY5" fmla="*/ 434513 h 886761"/>
              <a:gd name="connsiteX6" fmla="*/ 2117418 w 2117418"/>
              <a:gd name="connsiteY6" fmla="*/ 886761 h 886761"/>
              <a:gd name="connsiteX7" fmla="*/ 1651586 w 2117418"/>
              <a:gd name="connsiteY7" fmla="*/ 886761 h 886761"/>
              <a:gd name="connsiteX8" fmla="*/ 1143406 w 2117418"/>
              <a:gd name="connsiteY8" fmla="*/ 886761 h 886761"/>
              <a:gd name="connsiteX9" fmla="*/ 635225 w 2117418"/>
              <a:gd name="connsiteY9" fmla="*/ 886761 h 886761"/>
              <a:gd name="connsiteX10" fmla="*/ 0 w 2117418"/>
              <a:gd name="connsiteY10" fmla="*/ 886761 h 886761"/>
              <a:gd name="connsiteX11" fmla="*/ 0 w 2117418"/>
              <a:gd name="connsiteY11" fmla="*/ 434513 h 886761"/>
              <a:gd name="connsiteX12" fmla="*/ 0 w 2117418"/>
              <a:gd name="connsiteY12" fmla="*/ 0 h 8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7418" h="886761" extrusionOk="0">
                <a:moveTo>
                  <a:pt x="0" y="0"/>
                </a:moveTo>
                <a:cubicBezTo>
                  <a:pt x="131424" y="-18095"/>
                  <a:pt x="276471" y="14506"/>
                  <a:pt x="465832" y="0"/>
                </a:cubicBezTo>
                <a:cubicBezTo>
                  <a:pt x="655193" y="-14506"/>
                  <a:pt x="785599" y="-9971"/>
                  <a:pt x="1037535" y="0"/>
                </a:cubicBezTo>
                <a:cubicBezTo>
                  <a:pt x="1289471" y="9971"/>
                  <a:pt x="1431078" y="614"/>
                  <a:pt x="1545715" y="0"/>
                </a:cubicBezTo>
                <a:cubicBezTo>
                  <a:pt x="1660352" y="-614"/>
                  <a:pt x="1904710" y="22115"/>
                  <a:pt x="2117418" y="0"/>
                </a:cubicBezTo>
                <a:cubicBezTo>
                  <a:pt x="2114254" y="126098"/>
                  <a:pt x="2096652" y="224285"/>
                  <a:pt x="2117418" y="434513"/>
                </a:cubicBezTo>
                <a:cubicBezTo>
                  <a:pt x="2138184" y="644741"/>
                  <a:pt x="2123393" y="685024"/>
                  <a:pt x="2117418" y="886761"/>
                </a:cubicBezTo>
                <a:cubicBezTo>
                  <a:pt x="1986840" y="897525"/>
                  <a:pt x="1837628" y="899090"/>
                  <a:pt x="1651586" y="886761"/>
                </a:cubicBezTo>
                <a:cubicBezTo>
                  <a:pt x="1465544" y="874432"/>
                  <a:pt x="1305970" y="894203"/>
                  <a:pt x="1143406" y="886761"/>
                </a:cubicBezTo>
                <a:cubicBezTo>
                  <a:pt x="980842" y="879319"/>
                  <a:pt x="817483" y="905742"/>
                  <a:pt x="635225" y="886761"/>
                </a:cubicBezTo>
                <a:cubicBezTo>
                  <a:pt x="452967" y="867780"/>
                  <a:pt x="137371" y="907326"/>
                  <a:pt x="0" y="886761"/>
                </a:cubicBezTo>
                <a:cubicBezTo>
                  <a:pt x="10550" y="758426"/>
                  <a:pt x="-7916" y="584249"/>
                  <a:pt x="0" y="434513"/>
                </a:cubicBezTo>
                <a:cubicBezTo>
                  <a:pt x="7916" y="284777"/>
                  <a:pt x="-20628" y="200019"/>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95985998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F544CAC0-138B-4A3C-B011-0902F266B08D}"/>
              </a:ext>
            </a:extLst>
          </p:cNvPr>
          <p:cNvCxnSpPr>
            <a:cxnSpLocks/>
            <a:stCxn id="23" idx="3"/>
            <a:endCxn id="24" idx="1"/>
          </p:cNvCxnSpPr>
          <p:nvPr/>
        </p:nvCxnSpPr>
        <p:spPr>
          <a:xfrm>
            <a:off x="2987515" y="4286316"/>
            <a:ext cx="24988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3F1F33E6-2CBE-4CBB-893F-E734DE8CB154}"/>
              </a:ext>
            </a:extLst>
          </p:cNvPr>
          <p:cNvPicPr>
            <a:picLocks noChangeAspect="1"/>
          </p:cNvPicPr>
          <p:nvPr/>
        </p:nvPicPr>
        <p:blipFill>
          <a:blip r:embed="rId5"/>
          <a:stretch>
            <a:fillRect/>
          </a:stretch>
        </p:blipFill>
        <p:spPr>
          <a:xfrm>
            <a:off x="5486400" y="2967984"/>
            <a:ext cx="6342009" cy="2636664"/>
          </a:xfrm>
          <a:prstGeom prst="rect">
            <a:avLst/>
          </a:prstGeom>
        </p:spPr>
      </p:pic>
      <p:sp>
        <p:nvSpPr>
          <p:cNvPr id="24" name="Rectangle 23">
            <a:extLst>
              <a:ext uri="{FF2B5EF4-FFF2-40B4-BE49-F238E27FC236}">
                <a16:creationId xmlns:a16="http://schemas.microsoft.com/office/drawing/2014/main" id="{57A15C8A-E979-486F-920A-A57ACA751FF7}"/>
              </a:ext>
            </a:extLst>
          </p:cNvPr>
          <p:cNvSpPr/>
          <p:nvPr/>
        </p:nvSpPr>
        <p:spPr>
          <a:xfrm>
            <a:off x="5486401" y="2967984"/>
            <a:ext cx="6342008" cy="2636664"/>
          </a:xfrm>
          <a:custGeom>
            <a:avLst/>
            <a:gdLst>
              <a:gd name="connsiteX0" fmla="*/ 0 w 6342008"/>
              <a:gd name="connsiteY0" fmla="*/ 0 h 2636664"/>
              <a:gd name="connsiteX1" fmla="*/ 443941 w 6342008"/>
              <a:gd name="connsiteY1" fmla="*/ 0 h 2636664"/>
              <a:gd name="connsiteX2" fmla="*/ 1204982 w 6342008"/>
              <a:gd name="connsiteY2" fmla="*/ 0 h 2636664"/>
              <a:gd name="connsiteX3" fmla="*/ 1775762 w 6342008"/>
              <a:gd name="connsiteY3" fmla="*/ 0 h 2636664"/>
              <a:gd name="connsiteX4" fmla="*/ 2346543 w 6342008"/>
              <a:gd name="connsiteY4" fmla="*/ 0 h 2636664"/>
              <a:gd name="connsiteX5" fmla="*/ 2917324 w 6342008"/>
              <a:gd name="connsiteY5" fmla="*/ 0 h 2636664"/>
              <a:gd name="connsiteX6" fmla="*/ 3424684 w 6342008"/>
              <a:gd name="connsiteY6" fmla="*/ 0 h 2636664"/>
              <a:gd name="connsiteX7" fmla="*/ 4058885 w 6342008"/>
              <a:gd name="connsiteY7" fmla="*/ 0 h 2636664"/>
              <a:gd name="connsiteX8" fmla="*/ 4566246 w 6342008"/>
              <a:gd name="connsiteY8" fmla="*/ 0 h 2636664"/>
              <a:gd name="connsiteX9" fmla="*/ 5137026 w 6342008"/>
              <a:gd name="connsiteY9" fmla="*/ 0 h 2636664"/>
              <a:gd name="connsiteX10" fmla="*/ 5644387 w 6342008"/>
              <a:gd name="connsiteY10" fmla="*/ 0 h 2636664"/>
              <a:gd name="connsiteX11" fmla="*/ 6342008 w 6342008"/>
              <a:gd name="connsiteY11" fmla="*/ 0 h 2636664"/>
              <a:gd name="connsiteX12" fmla="*/ 6342008 w 6342008"/>
              <a:gd name="connsiteY12" fmla="*/ 606433 h 2636664"/>
              <a:gd name="connsiteX13" fmla="*/ 6342008 w 6342008"/>
              <a:gd name="connsiteY13" fmla="*/ 1239232 h 2636664"/>
              <a:gd name="connsiteX14" fmla="*/ 6342008 w 6342008"/>
              <a:gd name="connsiteY14" fmla="*/ 1951131 h 2636664"/>
              <a:gd name="connsiteX15" fmla="*/ 6342008 w 6342008"/>
              <a:gd name="connsiteY15" fmla="*/ 2636664 h 2636664"/>
              <a:gd name="connsiteX16" fmla="*/ 5834647 w 6342008"/>
              <a:gd name="connsiteY16" fmla="*/ 2636664 h 2636664"/>
              <a:gd name="connsiteX17" fmla="*/ 5073606 w 6342008"/>
              <a:gd name="connsiteY17" fmla="*/ 2636664 h 2636664"/>
              <a:gd name="connsiteX18" fmla="*/ 4502826 w 6342008"/>
              <a:gd name="connsiteY18" fmla="*/ 2636664 h 2636664"/>
              <a:gd name="connsiteX19" fmla="*/ 3805205 w 6342008"/>
              <a:gd name="connsiteY19" fmla="*/ 2636664 h 2636664"/>
              <a:gd name="connsiteX20" fmla="*/ 3171004 w 6342008"/>
              <a:gd name="connsiteY20" fmla="*/ 2636664 h 2636664"/>
              <a:gd name="connsiteX21" fmla="*/ 2536803 w 6342008"/>
              <a:gd name="connsiteY21" fmla="*/ 2636664 h 2636664"/>
              <a:gd name="connsiteX22" fmla="*/ 1902602 w 6342008"/>
              <a:gd name="connsiteY22" fmla="*/ 2636664 h 2636664"/>
              <a:gd name="connsiteX23" fmla="*/ 1204982 w 6342008"/>
              <a:gd name="connsiteY23" fmla="*/ 2636664 h 2636664"/>
              <a:gd name="connsiteX24" fmla="*/ 0 w 6342008"/>
              <a:gd name="connsiteY24" fmla="*/ 2636664 h 2636664"/>
              <a:gd name="connsiteX25" fmla="*/ 0 w 6342008"/>
              <a:gd name="connsiteY25" fmla="*/ 1951131 h 2636664"/>
              <a:gd name="connsiteX26" fmla="*/ 0 w 6342008"/>
              <a:gd name="connsiteY26" fmla="*/ 1265599 h 2636664"/>
              <a:gd name="connsiteX27" fmla="*/ 0 w 6342008"/>
              <a:gd name="connsiteY27" fmla="*/ 685533 h 2636664"/>
              <a:gd name="connsiteX28" fmla="*/ 0 w 6342008"/>
              <a:gd name="connsiteY28" fmla="*/ 0 h 2636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42008" h="2636664" extrusionOk="0">
                <a:moveTo>
                  <a:pt x="0" y="0"/>
                </a:moveTo>
                <a:cubicBezTo>
                  <a:pt x="199701" y="-7840"/>
                  <a:pt x="226611" y="10641"/>
                  <a:pt x="443941" y="0"/>
                </a:cubicBezTo>
                <a:cubicBezTo>
                  <a:pt x="661271" y="-10641"/>
                  <a:pt x="1046650" y="33111"/>
                  <a:pt x="1204982" y="0"/>
                </a:cubicBezTo>
                <a:cubicBezTo>
                  <a:pt x="1363314" y="-33111"/>
                  <a:pt x="1522530" y="5758"/>
                  <a:pt x="1775762" y="0"/>
                </a:cubicBezTo>
                <a:cubicBezTo>
                  <a:pt x="2028994" y="-5758"/>
                  <a:pt x="2139428" y="-14328"/>
                  <a:pt x="2346543" y="0"/>
                </a:cubicBezTo>
                <a:cubicBezTo>
                  <a:pt x="2553658" y="14328"/>
                  <a:pt x="2737869" y="25176"/>
                  <a:pt x="2917324" y="0"/>
                </a:cubicBezTo>
                <a:cubicBezTo>
                  <a:pt x="3096779" y="-25176"/>
                  <a:pt x="3201478" y="-22192"/>
                  <a:pt x="3424684" y="0"/>
                </a:cubicBezTo>
                <a:cubicBezTo>
                  <a:pt x="3647890" y="22192"/>
                  <a:pt x="3815629" y="-23350"/>
                  <a:pt x="4058885" y="0"/>
                </a:cubicBezTo>
                <a:cubicBezTo>
                  <a:pt x="4302141" y="23350"/>
                  <a:pt x="4351653" y="17360"/>
                  <a:pt x="4566246" y="0"/>
                </a:cubicBezTo>
                <a:cubicBezTo>
                  <a:pt x="4780839" y="-17360"/>
                  <a:pt x="4978368" y="-1609"/>
                  <a:pt x="5137026" y="0"/>
                </a:cubicBezTo>
                <a:cubicBezTo>
                  <a:pt x="5295684" y="1609"/>
                  <a:pt x="5464729" y="1281"/>
                  <a:pt x="5644387" y="0"/>
                </a:cubicBezTo>
                <a:cubicBezTo>
                  <a:pt x="5824045" y="-1281"/>
                  <a:pt x="6163026" y="18437"/>
                  <a:pt x="6342008" y="0"/>
                </a:cubicBezTo>
                <a:cubicBezTo>
                  <a:pt x="6332378" y="208771"/>
                  <a:pt x="6322042" y="451599"/>
                  <a:pt x="6342008" y="606433"/>
                </a:cubicBezTo>
                <a:cubicBezTo>
                  <a:pt x="6361974" y="761267"/>
                  <a:pt x="6335074" y="1110310"/>
                  <a:pt x="6342008" y="1239232"/>
                </a:cubicBezTo>
                <a:cubicBezTo>
                  <a:pt x="6348942" y="1368154"/>
                  <a:pt x="6343504" y="1630895"/>
                  <a:pt x="6342008" y="1951131"/>
                </a:cubicBezTo>
                <a:cubicBezTo>
                  <a:pt x="6340512" y="2271367"/>
                  <a:pt x="6342596" y="2450505"/>
                  <a:pt x="6342008" y="2636664"/>
                </a:cubicBezTo>
                <a:cubicBezTo>
                  <a:pt x="6144122" y="2618410"/>
                  <a:pt x="6077334" y="2630747"/>
                  <a:pt x="5834647" y="2636664"/>
                </a:cubicBezTo>
                <a:cubicBezTo>
                  <a:pt x="5591960" y="2642581"/>
                  <a:pt x="5448210" y="2623019"/>
                  <a:pt x="5073606" y="2636664"/>
                </a:cubicBezTo>
                <a:cubicBezTo>
                  <a:pt x="4699002" y="2650309"/>
                  <a:pt x="4769821" y="2616066"/>
                  <a:pt x="4502826" y="2636664"/>
                </a:cubicBezTo>
                <a:cubicBezTo>
                  <a:pt x="4235831" y="2657262"/>
                  <a:pt x="4152610" y="2655567"/>
                  <a:pt x="3805205" y="2636664"/>
                </a:cubicBezTo>
                <a:cubicBezTo>
                  <a:pt x="3457800" y="2617761"/>
                  <a:pt x="3436396" y="2661267"/>
                  <a:pt x="3171004" y="2636664"/>
                </a:cubicBezTo>
                <a:cubicBezTo>
                  <a:pt x="2905612" y="2612061"/>
                  <a:pt x="2736574" y="2633306"/>
                  <a:pt x="2536803" y="2636664"/>
                </a:cubicBezTo>
                <a:cubicBezTo>
                  <a:pt x="2337032" y="2640022"/>
                  <a:pt x="2173594" y="2645295"/>
                  <a:pt x="1902602" y="2636664"/>
                </a:cubicBezTo>
                <a:cubicBezTo>
                  <a:pt x="1631610" y="2628033"/>
                  <a:pt x="1366898" y="2603356"/>
                  <a:pt x="1204982" y="2636664"/>
                </a:cubicBezTo>
                <a:cubicBezTo>
                  <a:pt x="1043066" y="2669972"/>
                  <a:pt x="519471" y="2620276"/>
                  <a:pt x="0" y="2636664"/>
                </a:cubicBezTo>
                <a:cubicBezTo>
                  <a:pt x="-33074" y="2441956"/>
                  <a:pt x="-12451" y="2125019"/>
                  <a:pt x="0" y="1951131"/>
                </a:cubicBezTo>
                <a:cubicBezTo>
                  <a:pt x="12451" y="1777243"/>
                  <a:pt x="-24458" y="1497790"/>
                  <a:pt x="0" y="1265599"/>
                </a:cubicBezTo>
                <a:cubicBezTo>
                  <a:pt x="24458" y="1033408"/>
                  <a:pt x="13891" y="930871"/>
                  <a:pt x="0" y="685533"/>
                </a:cubicBezTo>
                <a:cubicBezTo>
                  <a:pt x="-13891" y="440195"/>
                  <a:pt x="-19669" y="175621"/>
                  <a:pt x="0" y="0"/>
                </a:cubicBezTo>
                <a:close/>
              </a:path>
            </a:pathLst>
          </a:custGeom>
          <a:noFill/>
          <a:ln w="5715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959859982">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158DFFA3-A683-4FCE-9D02-196D1F6E5003}"/>
              </a:ext>
            </a:extLst>
          </p:cNvPr>
          <p:cNvSpPr/>
          <p:nvPr/>
        </p:nvSpPr>
        <p:spPr>
          <a:xfrm>
            <a:off x="5611091" y="3006436"/>
            <a:ext cx="6109854" cy="997528"/>
          </a:xfrm>
          <a:custGeom>
            <a:avLst/>
            <a:gdLst>
              <a:gd name="connsiteX0" fmla="*/ 0 w 6109854"/>
              <a:gd name="connsiteY0" fmla="*/ 0 h 997528"/>
              <a:gd name="connsiteX1" fmla="*/ 6109854 w 6109854"/>
              <a:gd name="connsiteY1" fmla="*/ 55419 h 997528"/>
              <a:gd name="connsiteX2" fmla="*/ 6109854 w 6109854"/>
              <a:gd name="connsiteY2" fmla="*/ 665019 h 997528"/>
              <a:gd name="connsiteX3" fmla="*/ 2895600 w 6109854"/>
              <a:gd name="connsiteY3" fmla="*/ 665019 h 997528"/>
              <a:gd name="connsiteX4" fmla="*/ 2895600 w 6109854"/>
              <a:gd name="connsiteY4" fmla="*/ 997528 h 997528"/>
              <a:gd name="connsiteX5" fmla="*/ 27709 w 6109854"/>
              <a:gd name="connsiteY5" fmla="*/ 997528 h 997528"/>
              <a:gd name="connsiteX6" fmla="*/ 0 w 6109854"/>
              <a:gd name="connsiteY6" fmla="*/ 0 h 99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854" h="997528">
                <a:moveTo>
                  <a:pt x="0" y="0"/>
                </a:moveTo>
                <a:lnTo>
                  <a:pt x="6109854" y="55419"/>
                </a:lnTo>
                <a:lnTo>
                  <a:pt x="6109854" y="665019"/>
                </a:lnTo>
                <a:lnTo>
                  <a:pt x="2895600" y="665019"/>
                </a:lnTo>
                <a:lnTo>
                  <a:pt x="2895600" y="997528"/>
                </a:lnTo>
                <a:lnTo>
                  <a:pt x="27709" y="997528"/>
                </a:lnTo>
                <a:lnTo>
                  <a:pt x="0" y="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5904CC36-BA95-4816-999B-16147B70E879}"/>
              </a:ext>
            </a:extLst>
          </p:cNvPr>
          <p:cNvSpPr/>
          <p:nvPr/>
        </p:nvSpPr>
        <p:spPr>
          <a:xfrm>
            <a:off x="5638800" y="3671455"/>
            <a:ext cx="6054436" cy="1524000"/>
          </a:xfrm>
          <a:custGeom>
            <a:avLst/>
            <a:gdLst>
              <a:gd name="connsiteX0" fmla="*/ 2867891 w 6054436"/>
              <a:gd name="connsiteY0" fmla="*/ 0 h 1524000"/>
              <a:gd name="connsiteX1" fmla="*/ 6054436 w 6054436"/>
              <a:gd name="connsiteY1" fmla="*/ 0 h 1524000"/>
              <a:gd name="connsiteX2" fmla="*/ 6054436 w 6054436"/>
              <a:gd name="connsiteY2" fmla="*/ 1288472 h 1524000"/>
              <a:gd name="connsiteX3" fmla="*/ 2632364 w 6054436"/>
              <a:gd name="connsiteY3" fmla="*/ 1288472 h 1524000"/>
              <a:gd name="connsiteX4" fmla="*/ 2632364 w 6054436"/>
              <a:gd name="connsiteY4" fmla="*/ 1524000 h 1524000"/>
              <a:gd name="connsiteX5" fmla="*/ 0 w 6054436"/>
              <a:gd name="connsiteY5" fmla="*/ 1524000 h 1524000"/>
              <a:gd name="connsiteX6" fmla="*/ 0 w 6054436"/>
              <a:gd name="connsiteY6" fmla="*/ 318654 h 1524000"/>
              <a:gd name="connsiteX7" fmla="*/ 2867891 w 6054436"/>
              <a:gd name="connsiteY7" fmla="*/ 318654 h 1524000"/>
              <a:gd name="connsiteX8" fmla="*/ 2867891 w 6054436"/>
              <a:gd name="connsiteY8"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436" h="1524000">
                <a:moveTo>
                  <a:pt x="2867891" y="0"/>
                </a:moveTo>
                <a:lnTo>
                  <a:pt x="6054436" y="0"/>
                </a:lnTo>
                <a:lnTo>
                  <a:pt x="6054436" y="1288472"/>
                </a:lnTo>
                <a:lnTo>
                  <a:pt x="2632364" y="1288472"/>
                </a:lnTo>
                <a:lnTo>
                  <a:pt x="2632364" y="1524000"/>
                </a:lnTo>
                <a:lnTo>
                  <a:pt x="0" y="1524000"/>
                </a:lnTo>
                <a:lnTo>
                  <a:pt x="0" y="318654"/>
                </a:lnTo>
                <a:lnTo>
                  <a:pt x="2867891" y="318654"/>
                </a:lnTo>
                <a:lnTo>
                  <a:pt x="2867891" y="0"/>
                </a:lnTo>
                <a:close/>
              </a:path>
            </a:pathLst>
          </a:custGeom>
          <a:solidFill>
            <a:srgbClr val="00B0F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subTnLst>
                                    <p:set>
                                      <p:cBhvr override="childStyle">
                                        <p:cTn dur="1" fill="hold" display="0" masterRel="nextClick" afterEffect="1"/>
                                        <p:tgtEl>
                                          <p:spTgt spid="43"/>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3" grpId="0" animBg="1"/>
      <p:bldP spid="24" grpId="0" animBg="1"/>
      <p:bldP spid="43" grpId="0" animBg="1"/>
      <p:bldP spid="4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3" name="Content Placeholder 2">
            <a:extLst>
              <a:ext uri="{FF2B5EF4-FFF2-40B4-BE49-F238E27FC236}">
                <a16:creationId xmlns:a16="http://schemas.microsoft.com/office/drawing/2014/main" id="{49685F42-CCCE-496D-A6C6-6729B1E7B724}"/>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Picture 5">
            <a:extLst>
              <a:ext uri="{FF2B5EF4-FFF2-40B4-BE49-F238E27FC236}">
                <a16:creationId xmlns:a16="http://schemas.microsoft.com/office/drawing/2014/main" id="{FE7700C2-0331-4EFA-970C-5BA7E347CD24}"/>
              </a:ext>
            </a:extLst>
          </p:cNvPr>
          <p:cNvPicPr>
            <a:picLocks noChangeAspect="1"/>
          </p:cNvPicPr>
          <p:nvPr/>
        </p:nvPicPr>
        <p:blipFill>
          <a:blip r:embed="rId3"/>
          <a:stretch>
            <a:fillRect/>
          </a:stretch>
        </p:blipFill>
        <p:spPr>
          <a:xfrm>
            <a:off x="289702" y="1752366"/>
            <a:ext cx="11612596" cy="3353268"/>
          </a:xfrm>
          <a:prstGeom prst="rect">
            <a:avLst/>
          </a:prstGeom>
        </p:spPr>
      </p:pic>
      <p:sp>
        <p:nvSpPr>
          <p:cNvPr id="8" name="Rectangle 7">
            <a:extLst>
              <a:ext uri="{FF2B5EF4-FFF2-40B4-BE49-F238E27FC236}">
                <a16:creationId xmlns:a16="http://schemas.microsoft.com/office/drawing/2014/main" id="{AC2AA92A-B069-4F38-9EC4-B2B11BCAE6FC}"/>
              </a:ext>
            </a:extLst>
          </p:cNvPr>
          <p:cNvSpPr/>
          <p:nvPr/>
        </p:nvSpPr>
        <p:spPr>
          <a:xfrm>
            <a:off x="4038600" y="2514600"/>
            <a:ext cx="6858000" cy="38100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A243DFC-2C60-45A1-B906-C6BAF11AC040}"/>
              </a:ext>
            </a:extLst>
          </p:cNvPr>
          <p:cNvSpPr/>
          <p:nvPr/>
        </p:nvSpPr>
        <p:spPr>
          <a:xfrm>
            <a:off x="457200" y="2842418"/>
            <a:ext cx="900545" cy="38100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831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3" name="Content Placeholder 2">
            <a:extLst>
              <a:ext uri="{FF2B5EF4-FFF2-40B4-BE49-F238E27FC236}">
                <a16:creationId xmlns:a16="http://schemas.microsoft.com/office/drawing/2014/main" id="{49685F42-CCCE-496D-A6C6-6729B1E7B72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7" name="Picture 6">
            <a:extLst>
              <a:ext uri="{FF2B5EF4-FFF2-40B4-BE49-F238E27FC236}">
                <a16:creationId xmlns:a16="http://schemas.microsoft.com/office/drawing/2014/main" id="{5F795767-C9D0-4E4B-8AC6-5FACDDFD3562}"/>
              </a:ext>
            </a:extLst>
          </p:cNvPr>
          <p:cNvPicPr>
            <a:picLocks noChangeAspect="1"/>
          </p:cNvPicPr>
          <p:nvPr/>
        </p:nvPicPr>
        <p:blipFill>
          <a:blip r:embed="rId3"/>
          <a:stretch>
            <a:fillRect/>
          </a:stretch>
        </p:blipFill>
        <p:spPr>
          <a:xfrm>
            <a:off x="292477" y="1465158"/>
            <a:ext cx="11607045" cy="3927683"/>
          </a:xfrm>
          <a:prstGeom prst="rect">
            <a:avLst/>
          </a:prstGeom>
        </p:spPr>
      </p:pic>
      <p:sp>
        <p:nvSpPr>
          <p:cNvPr id="6" name="Rectangle 5">
            <a:extLst>
              <a:ext uri="{FF2B5EF4-FFF2-40B4-BE49-F238E27FC236}">
                <a16:creationId xmlns:a16="http://schemas.microsoft.com/office/drawing/2014/main" id="{E45409E5-916A-4DDA-A1CB-5CACE5A02108}"/>
              </a:ext>
            </a:extLst>
          </p:cNvPr>
          <p:cNvSpPr/>
          <p:nvPr/>
        </p:nvSpPr>
        <p:spPr>
          <a:xfrm>
            <a:off x="685800" y="1752600"/>
            <a:ext cx="8077200" cy="304800"/>
          </a:xfrm>
          <a:prstGeom prst="rect">
            <a:avLst/>
          </a:prstGeom>
          <a:solidFill>
            <a:srgbClr val="FFFF0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8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Content Placeholder 5" descr="Diagram&#10;&#10;Description automatically generated">
            <a:extLst>
              <a:ext uri="{FF2B5EF4-FFF2-40B4-BE49-F238E27FC236}">
                <a16:creationId xmlns:a16="http://schemas.microsoft.com/office/drawing/2014/main" id="{2EFAD0D9-1887-4FD3-910A-5D3C918E954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50141" y="914400"/>
            <a:ext cx="7691717" cy="5943600"/>
          </a:xfrm>
        </p:spPr>
      </p:pic>
    </p:spTree>
    <p:extLst>
      <p:ext uri="{BB962C8B-B14F-4D97-AF65-F5344CB8AC3E}">
        <p14:creationId xmlns:p14="http://schemas.microsoft.com/office/powerpoint/2010/main" val="3681490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9" name="Content Placeholder 8" descr="A picture containing chart&#10;&#10;Description automatically generated">
            <a:extLst>
              <a:ext uri="{FF2B5EF4-FFF2-40B4-BE49-F238E27FC236}">
                <a16:creationId xmlns:a16="http://schemas.microsoft.com/office/drawing/2014/main" id="{1F6DBC45-C6B5-4507-A3BE-B380A91C9F0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212" y="914400"/>
            <a:ext cx="11537576" cy="5943600"/>
          </a:xfrm>
        </p:spPr>
      </p:pic>
    </p:spTree>
    <p:extLst>
      <p:ext uri="{BB962C8B-B14F-4D97-AF65-F5344CB8AC3E}">
        <p14:creationId xmlns:p14="http://schemas.microsoft.com/office/powerpoint/2010/main" val="4018289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Content Placeholder 5" descr="A picture containing text, map&#10;&#10;Description automatically generated">
            <a:extLst>
              <a:ext uri="{FF2B5EF4-FFF2-40B4-BE49-F238E27FC236}">
                <a16:creationId xmlns:a16="http://schemas.microsoft.com/office/drawing/2014/main" id="{3C19F64D-8D30-4D35-80B2-59EF78F9DE0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3850" y="910937"/>
            <a:ext cx="11544300" cy="5947063"/>
          </a:xfrm>
        </p:spPr>
      </p:pic>
    </p:spTree>
    <p:extLst>
      <p:ext uri="{BB962C8B-B14F-4D97-AF65-F5344CB8AC3E}">
        <p14:creationId xmlns:p14="http://schemas.microsoft.com/office/powerpoint/2010/main" val="33317089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Content Placeholder 5" descr="Diagram&#10;&#10;Description automatically generated">
            <a:extLst>
              <a:ext uri="{FF2B5EF4-FFF2-40B4-BE49-F238E27FC236}">
                <a16:creationId xmlns:a16="http://schemas.microsoft.com/office/drawing/2014/main" id="{8BE08368-6187-41A5-AA15-E020AE73B57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212" y="914400"/>
            <a:ext cx="11537576" cy="5943600"/>
          </a:xfrm>
        </p:spPr>
      </p:pic>
    </p:spTree>
    <p:extLst>
      <p:ext uri="{BB962C8B-B14F-4D97-AF65-F5344CB8AC3E}">
        <p14:creationId xmlns:p14="http://schemas.microsoft.com/office/powerpoint/2010/main" val="905683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Content Placeholder 5" descr="Diagram, engineering drawing&#10;&#10;Description automatically generated">
            <a:extLst>
              <a:ext uri="{FF2B5EF4-FFF2-40B4-BE49-F238E27FC236}">
                <a16:creationId xmlns:a16="http://schemas.microsoft.com/office/drawing/2014/main" id="{9EC1008E-4560-4E90-AD6B-CF171F5F610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212" y="914400"/>
            <a:ext cx="11537576" cy="5943600"/>
          </a:xfrm>
        </p:spPr>
      </p:pic>
    </p:spTree>
    <p:extLst>
      <p:ext uri="{BB962C8B-B14F-4D97-AF65-F5344CB8AC3E}">
        <p14:creationId xmlns:p14="http://schemas.microsoft.com/office/powerpoint/2010/main" val="3228474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Content Placeholder 5" descr="Diagram, engineering drawing&#10;&#10;Description automatically generated">
            <a:extLst>
              <a:ext uri="{FF2B5EF4-FFF2-40B4-BE49-F238E27FC236}">
                <a16:creationId xmlns:a16="http://schemas.microsoft.com/office/drawing/2014/main" id="{CA6F9C10-66CA-4707-8D7C-D288ABDB5DA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212" y="914400"/>
            <a:ext cx="11537576" cy="5943600"/>
          </a:xfrm>
        </p:spPr>
      </p:pic>
    </p:spTree>
    <p:extLst>
      <p:ext uri="{BB962C8B-B14F-4D97-AF65-F5344CB8AC3E}">
        <p14:creationId xmlns:p14="http://schemas.microsoft.com/office/powerpoint/2010/main" val="543049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sp>
        <p:nvSpPr>
          <p:cNvPr id="3" name="Content Placeholder 2">
            <a:extLst>
              <a:ext uri="{FF2B5EF4-FFF2-40B4-BE49-F238E27FC236}">
                <a16:creationId xmlns:a16="http://schemas.microsoft.com/office/drawing/2014/main" id="{49685F42-CCCE-496D-A6C6-6729B1E7B724}"/>
              </a:ext>
            </a:extLst>
          </p:cNvPr>
          <p:cNvSpPr>
            <a:spLocks noGrp="1"/>
          </p:cNvSpPr>
          <p:nvPr>
            <p:ph idx="1"/>
          </p:nvPr>
        </p:nvSpPr>
        <p:spPr/>
        <p:txBody>
          <a:bodyPr/>
          <a:lstStyle/>
          <a:p>
            <a:r>
              <a:rPr lang="en-US" sz="3200" dirty="0"/>
              <a:t>First Pilot Project:</a:t>
            </a:r>
          </a:p>
          <a:p>
            <a:pPr lvl="1"/>
            <a:r>
              <a:rPr lang="en-US" dirty="0"/>
              <a:t>District 8 - HAM-75-1.05</a:t>
            </a:r>
          </a:p>
          <a:p>
            <a:pPr lvl="2"/>
            <a:r>
              <a:rPr lang="en-US" sz="2000" dirty="0"/>
              <a:t>Project Manager Charlie Rowe said,</a:t>
            </a:r>
          </a:p>
          <a:p>
            <a:pPr marL="457200" lvl="1" indent="0">
              <a:spcBef>
                <a:spcPts val="0"/>
              </a:spcBef>
              <a:buNone/>
            </a:pPr>
            <a:r>
              <a:rPr lang="en-US" dirty="0"/>
              <a:t>	</a:t>
            </a:r>
            <a:r>
              <a:rPr lang="en-US" sz="2000" i="1" dirty="0">
                <a:solidFill>
                  <a:srgbClr val="00B0F0"/>
                </a:solidFill>
              </a:rPr>
              <a:t>“So far we have had one submittal using the roll plots. Everyone loved it. </a:t>
            </a:r>
          </a:p>
          <a:p>
            <a:pPr marL="457200" lvl="1" indent="0">
              <a:spcBef>
                <a:spcPts val="0"/>
              </a:spcBef>
              <a:buNone/>
            </a:pPr>
            <a:r>
              <a:rPr lang="en-US" sz="2000" i="1" dirty="0">
                <a:solidFill>
                  <a:srgbClr val="00B0F0"/>
                </a:solidFill>
              </a:rPr>
              <a:t>	It made the review for ODOT significantly easier. No complaints from the 	consultant either.”</a:t>
            </a:r>
            <a:endParaRPr lang="en-US" sz="2400" i="1" dirty="0">
              <a:solidFill>
                <a:srgbClr val="00B0F0"/>
              </a:solidFill>
            </a:endParaRPr>
          </a:p>
          <a:p>
            <a:r>
              <a:rPr lang="en-US" sz="2800" dirty="0"/>
              <a:t>District 4 - Three upcoming projects to pilot.</a:t>
            </a:r>
          </a:p>
          <a:p>
            <a:r>
              <a:rPr lang="en-US" sz="2800" dirty="0"/>
              <a:t>District 6 – Considering use on upcoming project. </a:t>
            </a:r>
          </a:p>
          <a:p>
            <a:r>
              <a:rPr lang="en-US" sz="2800" dirty="0"/>
              <a:t>District 12 – One upcoming project.  </a:t>
            </a:r>
          </a:p>
          <a:p>
            <a:r>
              <a:rPr lang="en-US" sz="2800" dirty="0"/>
              <a:t>Your Project ??? Contact me to discuss…</a:t>
            </a:r>
          </a:p>
          <a:p>
            <a:pPr lvl="2"/>
            <a:endParaRPr lang="en-US" sz="3200" i="1" dirty="0">
              <a:solidFill>
                <a:srgbClr val="00B0F0"/>
              </a:solidFill>
            </a:endParaRPr>
          </a:p>
          <a:p>
            <a:endParaRPr lang="en-US" dirty="0"/>
          </a:p>
        </p:txBody>
      </p:sp>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4123118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Updates</a:t>
            </a:r>
          </a:p>
        </p:txBody>
      </p:sp>
      <p:sp>
        <p:nvSpPr>
          <p:cNvPr id="3" name="Content Placeholder 2"/>
          <p:cNvSpPr>
            <a:spLocks noGrp="1"/>
          </p:cNvSpPr>
          <p:nvPr>
            <p:ph idx="1"/>
          </p:nvPr>
        </p:nvSpPr>
        <p:spPr/>
        <p:txBody>
          <a:bodyPr/>
          <a:lstStyle/>
          <a:p>
            <a:pPr marL="457189" lvl="0" indent="-457189"/>
            <a:r>
              <a:rPr lang="en-US" sz="3200" dirty="0"/>
              <a:t>ODOT Internal CADD Training</a:t>
            </a:r>
            <a:endParaRPr lang="en-US" dirty="0"/>
          </a:p>
          <a:p>
            <a:pPr marL="914389" lvl="1" indent="-457189"/>
            <a:endParaRPr lang="en-US" dirty="0"/>
          </a:p>
        </p:txBody>
      </p:sp>
      <p:sp>
        <p:nvSpPr>
          <p:cNvPr id="4" name="Footer Placeholder 3"/>
          <p:cNvSpPr>
            <a:spLocks noGrp="1"/>
          </p:cNvSpPr>
          <p:nvPr>
            <p:ph type="ftr" sz="quarter" idx="3"/>
          </p:nvPr>
        </p:nvSpPr>
        <p:spPr/>
        <p:txBody>
          <a:bodyPr/>
          <a:lstStyle/>
          <a:p>
            <a:pPr>
              <a:defRPr/>
            </a:pPr>
            <a:r>
              <a:rPr lang="en-US"/>
              <a:t>Ohio DOT CADD Users Group Meeting - 04/13/2022</a:t>
            </a:r>
            <a:endParaRPr lang="en-US" dirty="0"/>
          </a:p>
        </p:txBody>
      </p:sp>
      <p:pic>
        <p:nvPicPr>
          <p:cNvPr id="7" name="Picture 6">
            <a:extLst>
              <a:ext uri="{FF2B5EF4-FFF2-40B4-BE49-F238E27FC236}">
                <a16:creationId xmlns:a16="http://schemas.microsoft.com/office/drawing/2014/main" id="{4AB0955D-9C80-4B29-8FDB-323315A243AC}"/>
              </a:ext>
            </a:extLst>
          </p:cNvPr>
          <p:cNvPicPr>
            <a:picLocks noChangeAspect="1"/>
          </p:cNvPicPr>
          <p:nvPr/>
        </p:nvPicPr>
        <p:blipFill>
          <a:blip r:embed="rId2"/>
          <a:stretch>
            <a:fillRect/>
          </a:stretch>
        </p:blipFill>
        <p:spPr>
          <a:xfrm>
            <a:off x="588525" y="1828800"/>
            <a:ext cx="11014949" cy="4285027"/>
          </a:xfrm>
          <a:prstGeom prst="rect">
            <a:avLst/>
          </a:prstGeom>
        </p:spPr>
      </p:pic>
    </p:spTree>
    <p:extLst>
      <p:ext uri="{BB962C8B-B14F-4D97-AF65-F5344CB8AC3E}">
        <p14:creationId xmlns:p14="http://schemas.microsoft.com/office/powerpoint/2010/main" val="2849015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3834-EC29-4F11-B67C-08D17199CC60}"/>
              </a:ext>
            </a:extLst>
          </p:cNvPr>
          <p:cNvSpPr>
            <a:spLocks noGrp="1"/>
          </p:cNvSpPr>
          <p:nvPr>
            <p:ph type="title"/>
          </p:nvPr>
        </p:nvSpPr>
        <p:spPr>
          <a:solidFill>
            <a:srgbClr val="00B5E2"/>
          </a:solidFill>
        </p:spPr>
        <p:txBody>
          <a:bodyPr/>
          <a:lstStyle/>
          <a:p>
            <a:r>
              <a:rPr lang="en-US" dirty="0"/>
              <a:t>ODOT e+ Plans pilot</a:t>
            </a:r>
          </a:p>
        </p:txBody>
      </p:sp>
      <p:pic>
        <p:nvPicPr>
          <p:cNvPr id="6" name="Content Placeholder 5" descr="Chart, scatter chart&#10;&#10;Description automatically generated with medium confidence">
            <a:extLst>
              <a:ext uri="{FF2B5EF4-FFF2-40B4-BE49-F238E27FC236}">
                <a16:creationId xmlns:a16="http://schemas.microsoft.com/office/drawing/2014/main" id="{E97B3B30-AEC4-4642-83AD-D02619A8CC7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8" y="1524000"/>
            <a:ext cx="12191532" cy="4145121"/>
          </a:xfrm>
        </p:spPr>
      </p:pic>
      <p:sp>
        <p:nvSpPr>
          <p:cNvPr id="4" name="Footer Placeholder 3">
            <a:extLst>
              <a:ext uri="{FF2B5EF4-FFF2-40B4-BE49-F238E27FC236}">
                <a16:creationId xmlns:a16="http://schemas.microsoft.com/office/drawing/2014/main" id="{4B264B88-7002-45A1-A5AB-AEC892A95383}"/>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448708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26707" y="1943100"/>
            <a:ext cx="2738587" cy="2971800"/>
          </a:xfrm>
          <a:prstGeom prst="roundRect">
            <a:avLst>
              <a:gd name="adj" fmla="val 11102"/>
            </a:avLst>
          </a:prstGeom>
          <a:solidFill>
            <a:srgbClr val="00B5E2"/>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6" name="Title 5"/>
          <p:cNvSpPr>
            <a:spLocks noGrp="1"/>
          </p:cNvSpPr>
          <p:nvPr>
            <p:ph type="title"/>
          </p:nvPr>
        </p:nvSpPr>
        <p:spPr>
          <a:solidFill>
            <a:srgbClr val="00B5E2"/>
          </a:solidFill>
        </p:spPr>
        <p:txBody>
          <a:bodyPr/>
          <a:lstStyle/>
          <a:p>
            <a:r>
              <a:rPr lang="en-US" dirty="0"/>
              <a:t>Questions</a:t>
            </a:r>
          </a:p>
        </p:txBody>
      </p:sp>
      <p:sp>
        <p:nvSpPr>
          <p:cNvPr id="8" name="Footer Placeholder 7"/>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290265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EEE9-272F-4E2B-826B-8E09DC2E7505}"/>
              </a:ext>
            </a:extLst>
          </p:cNvPr>
          <p:cNvSpPr>
            <a:spLocks noGrp="1"/>
          </p:cNvSpPr>
          <p:nvPr>
            <p:ph type="ctrTitle"/>
          </p:nvPr>
        </p:nvSpPr>
        <p:spPr>
          <a:xfrm>
            <a:off x="1524000" y="1570971"/>
            <a:ext cx="9144000" cy="1938992"/>
          </a:xfrm>
        </p:spPr>
        <p:txBody>
          <a:bodyPr/>
          <a:lstStyle/>
          <a:p>
            <a:r>
              <a:rPr lang="en-US" dirty="0"/>
              <a:t>File Naming Conventions</a:t>
            </a:r>
          </a:p>
        </p:txBody>
      </p:sp>
      <p:sp>
        <p:nvSpPr>
          <p:cNvPr id="3" name="Subtitle 2">
            <a:extLst>
              <a:ext uri="{FF2B5EF4-FFF2-40B4-BE49-F238E27FC236}">
                <a16:creationId xmlns:a16="http://schemas.microsoft.com/office/drawing/2014/main" id="{F2A81637-54E1-40EA-8B04-2A3074577D54}"/>
              </a:ext>
            </a:extLst>
          </p:cNvPr>
          <p:cNvSpPr>
            <a:spLocks noGrp="1"/>
          </p:cNvSpPr>
          <p:nvPr>
            <p:ph type="subTitle" idx="1"/>
          </p:nvPr>
        </p:nvSpPr>
        <p:spPr/>
        <p:txBody>
          <a:bodyPr/>
          <a:lstStyle/>
          <a:p>
            <a:r>
              <a:rPr lang="en-US" dirty="0"/>
              <a:t>Matt Eiben</a:t>
            </a:r>
          </a:p>
        </p:txBody>
      </p:sp>
      <p:sp>
        <p:nvSpPr>
          <p:cNvPr id="4" name="Footer Placeholder 3">
            <a:extLst>
              <a:ext uri="{FF2B5EF4-FFF2-40B4-BE49-F238E27FC236}">
                <a16:creationId xmlns:a16="http://schemas.microsoft.com/office/drawing/2014/main" id="{0907B22F-CC39-4B8E-8443-6EA3641AD73A}"/>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2738959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837B5-F3C6-4BFF-AEC0-2A287007681D}"/>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5F54B1C9-5610-4CC7-941F-61E05AA4B58F}"/>
              </a:ext>
            </a:extLst>
          </p:cNvPr>
          <p:cNvSpPr>
            <a:spLocks noGrp="1"/>
          </p:cNvSpPr>
          <p:nvPr>
            <p:ph idx="1"/>
          </p:nvPr>
        </p:nvSpPr>
        <p:spPr/>
        <p:txBody>
          <a:bodyPr/>
          <a:lstStyle/>
          <a:p>
            <a:r>
              <a:rPr lang="en-US" dirty="0"/>
              <a:t>Considering a revision to DGN file naming convention(s).</a:t>
            </a:r>
          </a:p>
          <a:p>
            <a:endParaRPr lang="en-US" dirty="0"/>
          </a:p>
          <a:p>
            <a:endParaRPr lang="en-US" dirty="0"/>
          </a:p>
          <a:p>
            <a:endParaRPr lang="en-US" dirty="0"/>
          </a:p>
          <a:p>
            <a:endParaRPr lang="en-US" dirty="0"/>
          </a:p>
          <a:p>
            <a:pPr lvl="1"/>
            <a:r>
              <a:rPr lang="en-US" sz="2400" dirty="0"/>
              <a:t>Bridge, culvert, wall conventions would have similar revisions. </a:t>
            </a:r>
          </a:p>
        </p:txBody>
      </p:sp>
      <p:sp>
        <p:nvSpPr>
          <p:cNvPr id="4" name="Footer Placeholder 3">
            <a:extLst>
              <a:ext uri="{FF2B5EF4-FFF2-40B4-BE49-F238E27FC236}">
                <a16:creationId xmlns:a16="http://schemas.microsoft.com/office/drawing/2014/main" id="{EA7A4608-6E1B-4533-B5E8-113975D29835}"/>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Picture 5">
            <a:extLst>
              <a:ext uri="{FF2B5EF4-FFF2-40B4-BE49-F238E27FC236}">
                <a16:creationId xmlns:a16="http://schemas.microsoft.com/office/drawing/2014/main" id="{96BC1E22-46F0-461E-9FD4-A4860879EC9E}"/>
              </a:ext>
            </a:extLst>
          </p:cNvPr>
          <p:cNvPicPr>
            <a:picLocks noChangeAspect="1"/>
          </p:cNvPicPr>
          <p:nvPr/>
        </p:nvPicPr>
        <p:blipFill>
          <a:blip r:embed="rId2"/>
          <a:stretch>
            <a:fillRect/>
          </a:stretch>
        </p:blipFill>
        <p:spPr>
          <a:xfrm>
            <a:off x="2352152" y="2514600"/>
            <a:ext cx="7487695" cy="2915057"/>
          </a:xfrm>
          <a:prstGeom prst="rect">
            <a:avLst/>
          </a:prstGeom>
        </p:spPr>
      </p:pic>
    </p:spTree>
    <p:extLst>
      <p:ext uri="{BB962C8B-B14F-4D97-AF65-F5344CB8AC3E}">
        <p14:creationId xmlns:p14="http://schemas.microsoft.com/office/powerpoint/2010/main" val="4096130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7975-B71D-49D1-B8B7-B691D0A15417}"/>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8CCC32F2-3A1E-4052-903D-D2017CFF6FDF}"/>
              </a:ext>
            </a:extLst>
          </p:cNvPr>
          <p:cNvSpPr>
            <a:spLocks noGrp="1"/>
          </p:cNvSpPr>
          <p:nvPr>
            <p:ph idx="1"/>
          </p:nvPr>
        </p:nvSpPr>
        <p:spPr/>
        <p:txBody>
          <a:bodyPr/>
          <a:lstStyle/>
          <a:p>
            <a:r>
              <a:rPr lang="en-US" dirty="0"/>
              <a:t>Why is there a need for a change?  </a:t>
            </a:r>
          </a:p>
          <a:p>
            <a:pPr lvl="1"/>
            <a:r>
              <a:rPr lang="en-US" sz="3600" b="1" dirty="0">
                <a:solidFill>
                  <a:srgbClr val="FF0000"/>
                </a:solidFill>
              </a:rPr>
              <a:t>NEED TO ELIMINATE DUPLICATE FILENAMES.</a:t>
            </a:r>
          </a:p>
          <a:p>
            <a:pPr lvl="2"/>
            <a:r>
              <a:rPr lang="en-US" dirty="0"/>
              <a:t>This has always been a challenge for projects with consultants/sub-consultants, </a:t>
            </a:r>
            <a:r>
              <a:rPr lang="en-US" dirty="0" err="1"/>
              <a:t>etc</a:t>
            </a:r>
            <a:r>
              <a:rPr lang="en-US" dirty="0"/>
              <a:t>…  </a:t>
            </a:r>
          </a:p>
        </p:txBody>
      </p:sp>
      <p:sp>
        <p:nvSpPr>
          <p:cNvPr id="4" name="Footer Placeholder 3">
            <a:extLst>
              <a:ext uri="{FF2B5EF4-FFF2-40B4-BE49-F238E27FC236}">
                <a16:creationId xmlns:a16="http://schemas.microsoft.com/office/drawing/2014/main" id="{780229D2-EF33-42C9-A897-9AB473671CB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5720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7975-B71D-49D1-B8B7-B691D0A15417}"/>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8CCC32F2-3A1E-4052-903D-D2017CFF6FDF}"/>
              </a:ext>
            </a:extLst>
          </p:cNvPr>
          <p:cNvSpPr>
            <a:spLocks noGrp="1"/>
          </p:cNvSpPr>
          <p:nvPr>
            <p:ph idx="1"/>
          </p:nvPr>
        </p:nvSpPr>
        <p:spPr/>
        <p:txBody>
          <a:bodyPr/>
          <a:lstStyle/>
          <a:p>
            <a:r>
              <a:rPr lang="en-US" dirty="0"/>
              <a:t>Why are there duplicate filenames?</a:t>
            </a:r>
          </a:p>
          <a:p>
            <a:pPr lvl="1"/>
            <a:r>
              <a:rPr lang="en-US" dirty="0"/>
              <a:t>Several reasons really. Again, not really a new problems.</a:t>
            </a:r>
          </a:p>
          <a:p>
            <a:pPr lvl="1"/>
            <a:r>
              <a:rPr lang="en-US" dirty="0"/>
              <a:t>Multiple entities working on different portions of project.</a:t>
            </a:r>
          </a:p>
          <a:p>
            <a:pPr lvl="1"/>
            <a:r>
              <a:rPr lang="en-US" dirty="0"/>
              <a:t>Surveyor delivering horizontal alignments that need proposed vertical geometry changes. </a:t>
            </a:r>
          </a:p>
          <a:p>
            <a:pPr lvl="2"/>
            <a:r>
              <a:rPr lang="en-US" dirty="0"/>
              <a:t>ORD – since no external database, like GEOPAK .</a:t>
            </a:r>
            <a:r>
              <a:rPr lang="en-US" dirty="0" err="1"/>
              <a:t>gpk</a:t>
            </a:r>
            <a:r>
              <a:rPr lang="en-US" dirty="0"/>
              <a:t>, vertical alignment must be added to same DGN as horizontal alignment. </a:t>
            </a:r>
          </a:p>
          <a:p>
            <a:pPr lvl="1"/>
            <a:r>
              <a:rPr lang="en-US" dirty="0"/>
              <a:t>ProjectWise – Scan References and Link Sets tool. </a:t>
            </a:r>
          </a:p>
        </p:txBody>
      </p:sp>
      <p:sp>
        <p:nvSpPr>
          <p:cNvPr id="4" name="Footer Placeholder 3">
            <a:extLst>
              <a:ext uri="{FF2B5EF4-FFF2-40B4-BE49-F238E27FC236}">
                <a16:creationId xmlns:a16="http://schemas.microsoft.com/office/drawing/2014/main" id="{780229D2-EF33-42C9-A897-9AB473671CB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664248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158D-189A-4652-9269-E27681E41703}"/>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20A322E1-5278-4E36-AA8E-BF7A7954DAC0}"/>
              </a:ext>
            </a:extLst>
          </p:cNvPr>
          <p:cNvSpPr>
            <a:spLocks noGrp="1"/>
          </p:cNvSpPr>
          <p:nvPr>
            <p:ph idx="1"/>
          </p:nvPr>
        </p:nvSpPr>
        <p:spPr/>
        <p:txBody>
          <a:bodyPr/>
          <a:lstStyle/>
          <a:p>
            <a:r>
              <a:rPr lang="en-US" dirty="0"/>
              <a:t>A new convention must be flexible enough to accommodate:</a:t>
            </a:r>
          </a:p>
          <a:p>
            <a:pPr lvl="1"/>
            <a:r>
              <a:rPr lang="en-US" dirty="0"/>
              <a:t>Design, bid, build projects;</a:t>
            </a:r>
          </a:p>
          <a:p>
            <a:pPr lvl="1"/>
            <a:r>
              <a:rPr lang="en-US" dirty="0"/>
              <a:t>Projects/task orders with multiple locations;</a:t>
            </a:r>
          </a:p>
          <a:p>
            <a:pPr lvl="1"/>
            <a:r>
              <a:rPr lang="en-US" dirty="0"/>
              <a:t>Design-build projects;</a:t>
            </a:r>
          </a:p>
          <a:p>
            <a:pPr lvl="1"/>
            <a:r>
              <a:rPr lang="en-US" dirty="0"/>
              <a:t>Multiple phase/part projects; </a:t>
            </a:r>
          </a:p>
          <a:p>
            <a:pPr lvl="1"/>
            <a:r>
              <a:rPr lang="en-US" dirty="0"/>
              <a:t>Projects with heavy collaboration. i.e. multiple consultants, agencies, etc. </a:t>
            </a:r>
          </a:p>
        </p:txBody>
      </p:sp>
      <p:sp>
        <p:nvSpPr>
          <p:cNvPr id="4" name="Footer Placeholder 3">
            <a:extLst>
              <a:ext uri="{FF2B5EF4-FFF2-40B4-BE49-F238E27FC236}">
                <a16:creationId xmlns:a16="http://schemas.microsoft.com/office/drawing/2014/main" id="{27ED8EC1-571B-41A1-941F-646748584DEE}"/>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8123727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266C-9C53-42B0-881B-16BCB49D0715}"/>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700C3ED8-75AD-4B2B-9E62-9878BF0E8D9D}"/>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224310FA-24E8-4658-9A2C-F273D2051F82}"/>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6" name="Picture 5">
            <a:extLst>
              <a:ext uri="{FF2B5EF4-FFF2-40B4-BE49-F238E27FC236}">
                <a16:creationId xmlns:a16="http://schemas.microsoft.com/office/drawing/2014/main" id="{14C051A7-B273-47AF-9609-A9B2E3174464}"/>
              </a:ext>
            </a:extLst>
          </p:cNvPr>
          <p:cNvPicPr>
            <a:picLocks noChangeAspect="1"/>
          </p:cNvPicPr>
          <p:nvPr/>
        </p:nvPicPr>
        <p:blipFill>
          <a:blip r:embed="rId3"/>
          <a:stretch>
            <a:fillRect/>
          </a:stretch>
        </p:blipFill>
        <p:spPr>
          <a:xfrm>
            <a:off x="381000" y="993035"/>
            <a:ext cx="4286848" cy="5306165"/>
          </a:xfrm>
          <a:prstGeom prst="rect">
            <a:avLst/>
          </a:prstGeom>
        </p:spPr>
      </p:pic>
      <p:pic>
        <p:nvPicPr>
          <p:cNvPr id="8" name="Picture 7">
            <a:extLst>
              <a:ext uri="{FF2B5EF4-FFF2-40B4-BE49-F238E27FC236}">
                <a16:creationId xmlns:a16="http://schemas.microsoft.com/office/drawing/2014/main" id="{2156955D-F38E-4B70-94EE-5522CD70FFCF}"/>
              </a:ext>
            </a:extLst>
          </p:cNvPr>
          <p:cNvPicPr>
            <a:picLocks noChangeAspect="1"/>
          </p:cNvPicPr>
          <p:nvPr/>
        </p:nvPicPr>
        <p:blipFill>
          <a:blip r:embed="rId4"/>
          <a:stretch>
            <a:fillRect/>
          </a:stretch>
        </p:blipFill>
        <p:spPr>
          <a:xfrm>
            <a:off x="4800600" y="1276350"/>
            <a:ext cx="7210680" cy="4438650"/>
          </a:xfrm>
          <a:prstGeom prst="rect">
            <a:avLst/>
          </a:prstGeom>
        </p:spPr>
      </p:pic>
    </p:spTree>
    <p:extLst>
      <p:ext uri="{BB962C8B-B14F-4D97-AF65-F5344CB8AC3E}">
        <p14:creationId xmlns:p14="http://schemas.microsoft.com/office/powerpoint/2010/main" val="786361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266C-9C53-42B0-881B-16BCB49D0715}"/>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700C3ED8-75AD-4B2B-9E62-9878BF0E8D9D}"/>
              </a:ext>
            </a:extLst>
          </p:cNvPr>
          <p:cNvSpPr>
            <a:spLocks noGrp="1"/>
          </p:cNvSpPr>
          <p:nvPr>
            <p:ph idx="1"/>
          </p:nvPr>
        </p:nvSpPr>
        <p:spPr/>
        <p:txBody>
          <a:bodyPr/>
          <a:lstStyle/>
          <a:p>
            <a:r>
              <a:rPr lang="en-US" dirty="0"/>
              <a:t>Minor folder structure/name change. </a:t>
            </a:r>
          </a:p>
          <a:p>
            <a:pPr lvl="1"/>
            <a:r>
              <a:rPr lang="en-US" dirty="0"/>
              <a:t>Folders ending in:</a:t>
            </a:r>
          </a:p>
          <a:p>
            <a:pPr lvl="2"/>
            <a:r>
              <a:rPr lang="en-US" dirty="0">
                <a:solidFill>
                  <a:srgbClr val="00B050"/>
                </a:solidFill>
              </a:rPr>
              <a:t>x00 – Reserved for ODOT use.</a:t>
            </a:r>
          </a:p>
          <a:p>
            <a:pPr lvl="2"/>
            <a:r>
              <a:rPr lang="en-US" dirty="0">
                <a:solidFill>
                  <a:srgbClr val="008FD6"/>
                </a:solidFill>
              </a:rPr>
              <a:t>x01 – Reserved for prime consultant use.</a:t>
            </a:r>
          </a:p>
          <a:p>
            <a:pPr lvl="2"/>
            <a:r>
              <a:rPr lang="en-US" dirty="0">
                <a:solidFill>
                  <a:schemeClr val="accent5">
                    <a:lumMod val="75000"/>
                  </a:schemeClr>
                </a:solidFill>
              </a:rPr>
              <a:t>x02, x03, x04… - For additional sub-consultants. </a:t>
            </a:r>
          </a:p>
        </p:txBody>
      </p:sp>
      <p:sp>
        <p:nvSpPr>
          <p:cNvPr id="4" name="Footer Placeholder 3">
            <a:extLst>
              <a:ext uri="{FF2B5EF4-FFF2-40B4-BE49-F238E27FC236}">
                <a16:creationId xmlns:a16="http://schemas.microsoft.com/office/drawing/2014/main" id="{224310FA-24E8-4658-9A2C-F273D2051F82}"/>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4638624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266C-9C53-42B0-881B-16BCB49D0715}"/>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700C3ED8-75AD-4B2B-9E62-9878BF0E8D9D}"/>
              </a:ext>
            </a:extLst>
          </p:cNvPr>
          <p:cNvSpPr>
            <a:spLocks noGrp="1"/>
          </p:cNvSpPr>
          <p:nvPr>
            <p:ph idx="1"/>
          </p:nvPr>
        </p:nvSpPr>
        <p:spPr/>
        <p:txBody>
          <a:bodyPr/>
          <a:lstStyle/>
          <a:p>
            <a:pPr marL="0" indent="0">
              <a:buNone/>
            </a:pPr>
            <a:r>
              <a:rPr lang="en-US" dirty="0" err="1">
                <a:solidFill>
                  <a:schemeClr val="bg1">
                    <a:lumMod val="50000"/>
                  </a:schemeClr>
                </a:solidFill>
              </a:rPr>
              <a:t>nnnnnn_</a:t>
            </a:r>
            <a:r>
              <a:rPr lang="en-US" b="1" dirty="0" err="1">
                <a:solidFill>
                  <a:srgbClr val="FF0000"/>
                </a:solidFill>
              </a:rPr>
              <a:t>LLL_CCC_</a:t>
            </a:r>
            <a:r>
              <a:rPr lang="en-US" dirty="0" err="1">
                <a:solidFill>
                  <a:schemeClr val="bg1">
                    <a:lumMod val="50000"/>
                  </a:schemeClr>
                </a:solidFill>
              </a:rPr>
              <a:t>aa</a:t>
            </a:r>
            <a:r>
              <a:rPr lang="en-US" dirty="0">
                <a:solidFill>
                  <a:schemeClr val="bg1">
                    <a:lumMod val="50000"/>
                  </a:schemeClr>
                </a:solidFill>
              </a:rPr>
              <a:t>###.dgn</a:t>
            </a:r>
          </a:p>
          <a:p>
            <a:pPr marL="0" indent="0">
              <a:buNone/>
            </a:pPr>
            <a:endParaRPr lang="en-US" sz="1800" dirty="0"/>
          </a:p>
          <a:p>
            <a:pPr marL="0" indent="0">
              <a:spcBef>
                <a:spcPts val="0"/>
              </a:spcBef>
              <a:buNone/>
            </a:pPr>
            <a:r>
              <a:rPr lang="en-US" sz="2800" b="1" dirty="0">
                <a:solidFill>
                  <a:srgbClr val="FF0000"/>
                </a:solidFill>
              </a:rPr>
              <a:t>LLL</a:t>
            </a:r>
            <a:r>
              <a:rPr lang="en-US" sz="2800" dirty="0"/>
              <a:t> - </a:t>
            </a:r>
            <a:r>
              <a:rPr lang="en-US" sz="2800" i="1" dirty="0"/>
              <a:t>OPTIONAL</a:t>
            </a:r>
            <a:r>
              <a:rPr lang="en-US" sz="2800" dirty="0"/>
              <a:t> – 2 or 3 digits for:</a:t>
            </a:r>
          </a:p>
          <a:p>
            <a:pPr marL="0" indent="0">
              <a:spcBef>
                <a:spcPts val="0"/>
              </a:spcBef>
              <a:spcAft>
                <a:spcPts val="0"/>
              </a:spcAft>
              <a:buNone/>
            </a:pPr>
            <a:r>
              <a:rPr lang="en-US" sz="2800" dirty="0"/>
              <a:t>	Location for multiple site projects (L01, L02, L03);</a:t>
            </a:r>
          </a:p>
          <a:p>
            <a:pPr marL="0" indent="0">
              <a:spcBef>
                <a:spcPts val="0"/>
              </a:spcBef>
              <a:spcAft>
                <a:spcPts val="0"/>
              </a:spcAft>
              <a:buNone/>
            </a:pPr>
            <a:r>
              <a:rPr lang="en-US" sz="2800" dirty="0"/>
              <a:t>	Design-build buildable unit number (B01, B02, B03);</a:t>
            </a:r>
          </a:p>
          <a:p>
            <a:pPr marL="0" indent="0">
              <a:spcBef>
                <a:spcPts val="0"/>
              </a:spcBef>
              <a:spcAft>
                <a:spcPts val="0"/>
              </a:spcAft>
              <a:buNone/>
            </a:pPr>
            <a:r>
              <a:rPr lang="en-US" sz="2800" dirty="0"/>
              <a:t>	Phase/part number (P01, P02, P03)</a:t>
            </a:r>
          </a:p>
          <a:p>
            <a:pPr marL="0" indent="0">
              <a:spcBef>
                <a:spcPts val="0"/>
              </a:spcBef>
              <a:spcAft>
                <a:spcPts val="0"/>
              </a:spcAft>
              <a:buNone/>
            </a:pPr>
            <a:endParaRPr lang="en-US" sz="2800" dirty="0"/>
          </a:p>
          <a:p>
            <a:pPr marL="0" marR="0" lvl="0" indent="0" algn="l" defTabSz="914400" rtl="0" eaLnBrk="1" fontAlgn="base" latinLnBrk="0" hangingPunct="1">
              <a:lnSpc>
                <a:spcPct val="100000"/>
              </a:lnSpc>
              <a:spcBef>
                <a:spcPts val="0"/>
              </a:spcBef>
              <a:spcAft>
                <a:spcPct val="0"/>
              </a:spcAft>
              <a:buClrTx/>
              <a:buSzTx/>
              <a:buFont typeface="Courier New" panose="02070309020205020404" pitchFamily="49" charset="0"/>
              <a:buNone/>
              <a:tabLst/>
              <a:defRPr/>
            </a:pPr>
            <a:r>
              <a:rPr kumimoji="0" lang="en-US" sz="2800" b="1" i="0" u="none" strike="noStrike" kern="0" cap="none" spc="0" normalizeH="0" baseline="0" noProof="0" dirty="0">
                <a:ln>
                  <a:noFill/>
                </a:ln>
                <a:solidFill>
                  <a:srgbClr val="FF0000"/>
                </a:solidFill>
                <a:effectLst/>
                <a:uLnTx/>
                <a:uFillTx/>
                <a:latin typeface="Trebuchet MS" panose="020B0603020202020204"/>
                <a:ea typeface="+mn-ea"/>
                <a:cs typeface="+mn-cs"/>
              </a:rPr>
              <a:t>CCC</a:t>
            </a:r>
            <a:r>
              <a:rPr kumimoji="0" lang="en-US" sz="2800" b="0" i="0" u="none" strike="noStrike" kern="0" cap="none" spc="0" normalizeH="0" baseline="0" noProof="0" dirty="0">
                <a:ln>
                  <a:noFill/>
                </a:ln>
                <a:solidFill>
                  <a:prstClr val="white"/>
                </a:solidFill>
                <a:effectLst/>
                <a:uLnTx/>
                <a:uFillTx/>
                <a:latin typeface="Trebuchet MS" panose="020B0603020202020204"/>
                <a:ea typeface="+mn-ea"/>
                <a:cs typeface="+mn-cs"/>
              </a:rPr>
              <a:t> - 3 digit number for agency/consultant owning document;</a:t>
            </a:r>
          </a:p>
          <a:p>
            <a:pPr marL="0" marR="0" lvl="0" indent="0" algn="l" defTabSz="914400" rtl="0" eaLnBrk="1" fontAlgn="base" latinLnBrk="0" hangingPunct="1">
              <a:lnSpc>
                <a:spcPct val="100000"/>
              </a:lnSpc>
              <a:spcBef>
                <a:spcPts val="0"/>
              </a:spcBef>
              <a:spcAft>
                <a:spcPct val="0"/>
              </a:spcAft>
              <a:buClrTx/>
              <a:buSzTx/>
              <a:buFont typeface="Courier New" panose="02070309020205020404" pitchFamily="49" charset="0"/>
              <a:buNone/>
              <a:tabLst/>
              <a:defRPr/>
            </a:pPr>
            <a:r>
              <a:rPr lang="en-US" sz="2800" dirty="0">
                <a:solidFill>
                  <a:prstClr val="white"/>
                </a:solidFill>
                <a:latin typeface="Trebuchet MS" panose="020B0603020202020204"/>
              </a:rPr>
              <a:t>	</a:t>
            </a:r>
            <a:r>
              <a:rPr kumimoji="0" lang="en-US" sz="2800" b="0" i="0" u="none" strike="noStrike" kern="0" cap="none" spc="0" normalizeH="0" baseline="0" noProof="0" dirty="0">
                <a:ln>
                  <a:noFill/>
                </a:ln>
                <a:solidFill>
                  <a:prstClr val="white"/>
                </a:solidFill>
                <a:effectLst/>
                <a:uLnTx/>
                <a:uFillTx/>
                <a:latin typeface="Trebuchet MS" panose="020B0603020202020204"/>
                <a:ea typeface="+mn-ea"/>
                <a:cs typeface="+mn-cs"/>
              </a:rPr>
              <a:t>should match 301, 401, 302, 402 folders.</a:t>
            </a:r>
            <a:endParaRPr lang="en-US" dirty="0"/>
          </a:p>
        </p:txBody>
      </p:sp>
      <p:sp>
        <p:nvSpPr>
          <p:cNvPr id="4" name="Footer Placeholder 3">
            <a:extLst>
              <a:ext uri="{FF2B5EF4-FFF2-40B4-BE49-F238E27FC236}">
                <a16:creationId xmlns:a16="http://schemas.microsoft.com/office/drawing/2014/main" id="{224310FA-24E8-4658-9A2C-F273D2051F82}"/>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160559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494300"/>
            <a:ext cx="10972800" cy="1015663"/>
          </a:xfrm>
          <a:solidFill>
            <a:schemeClr val="accent3"/>
          </a:solidFill>
        </p:spPr>
        <p:txBody>
          <a:bodyPr/>
          <a:lstStyle/>
          <a:p>
            <a:r>
              <a:rPr lang="en-US" dirty="0"/>
              <a:t>Slope Labeler</a:t>
            </a:r>
          </a:p>
        </p:txBody>
      </p:sp>
      <p:sp>
        <p:nvSpPr>
          <p:cNvPr id="3" name="Subtitle 2"/>
          <p:cNvSpPr>
            <a:spLocks noGrp="1"/>
          </p:cNvSpPr>
          <p:nvPr>
            <p:ph type="subTitle" idx="1"/>
          </p:nvPr>
        </p:nvSpPr>
        <p:spPr/>
        <p:txBody>
          <a:bodyPr/>
          <a:lstStyle/>
          <a:p>
            <a:r>
              <a:rPr lang="en-US" dirty="0"/>
              <a:t>John Drsek, P.E.</a:t>
            </a:r>
          </a:p>
        </p:txBody>
      </p:sp>
      <p:sp>
        <p:nvSpPr>
          <p:cNvPr id="9" name="Footer Placeholder 8"/>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2131178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266C-9C53-42B0-881B-16BCB49D0715}"/>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700C3ED8-75AD-4B2B-9E62-9878BF0E8D9D}"/>
              </a:ext>
            </a:extLst>
          </p:cNvPr>
          <p:cNvSpPr>
            <a:spLocks noGrp="1"/>
          </p:cNvSpPr>
          <p:nvPr>
            <p:ph idx="1"/>
          </p:nvPr>
        </p:nvSpPr>
        <p:spPr/>
        <p:txBody>
          <a:bodyPr/>
          <a:lstStyle/>
          <a:p>
            <a:r>
              <a:rPr lang="en-US" dirty="0"/>
              <a:t>Examples: </a:t>
            </a:r>
          </a:p>
          <a:p>
            <a:pPr lvl="1">
              <a:spcAft>
                <a:spcPts val="1200"/>
              </a:spcAft>
            </a:pPr>
            <a:r>
              <a:rPr lang="en-US" dirty="0"/>
              <a:t>123456_</a:t>
            </a:r>
            <a:r>
              <a:rPr lang="en-US" dirty="0">
                <a:solidFill>
                  <a:srgbClr val="FF0000"/>
                </a:solidFill>
              </a:rPr>
              <a:t>400_</a:t>
            </a:r>
            <a:r>
              <a:rPr lang="en-US" dirty="0"/>
              <a:t>BK001.dgn  -- ODOT geometry file</a:t>
            </a:r>
          </a:p>
          <a:p>
            <a:pPr lvl="1">
              <a:spcAft>
                <a:spcPts val="1200"/>
              </a:spcAft>
            </a:pPr>
            <a:r>
              <a:rPr lang="en-US" dirty="0"/>
              <a:t>123456_</a:t>
            </a:r>
            <a:r>
              <a:rPr lang="en-US" dirty="0">
                <a:solidFill>
                  <a:srgbClr val="FF0000"/>
                </a:solidFill>
              </a:rPr>
              <a:t>L01_401_</a:t>
            </a:r>
            <a:r>
              <a:rPr lang="en-US" dirty="0"/>
              <a:t>BK001.dgn  -- Prime Consultant geometry file for Location #2</a:t>
            </a:r>
          </a:p>
          <a:p>
            <a:pPr lvl="1">
              <a:spcAft>
                <a:spcPts val="1200"/>
              </a:spcAft>
            </a:pPr>
            <a:r>
              <a:rPr lang="en-US" dirty="0"/>
              <a:t>123456_</a:t>
            </a:r>
            <a:r>
              <a:rPr lang="en-US" dirty="0">
                <a:solidFill>
                  <a:srgbClr val="FF0000"/>
                </a:solidFill>
              </a:rPr>
              <a:t>402_</a:t>
            </a:r>
            <a:r>
              <a:rPr lang="en-US" dirty="0"/>
              <a:t>BK001.dgn - Sub/Survey Consultant geometry file					</a:t>
            </a:r>
          </a:p>
          <a:p>
            <a:endParaRPr lang="en-US" dirty="0"/>
          </a:p>
        </p:txBody>
      </p:sp>
      <p:sp>
        <p:nvSpPr>
          <p:cNvPr id="4" name="Footer Placeholder 3">
            <a:extLst>
              <a:ext uri="{FF2B5EF4-FFF2-40B4-BE49-F238E27FC236}">
                <a16:creationId xmlns:a16="http://schemas.microsoft.com/office/drawing/2014/main" id="{224310FA-24E8-4658-9A2C-F273D2051F82}"/>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4053595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266C-9C53-42B0-881B-16BCB49D0715}"/>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700C3ED8-75AD-4B2B-9E62-9878BF0E8D9D}"/>
              </a:ext>
            </a:extLst>
          </p:cNvPr>
          <p:cNvSpPr>
            <a:spLocks noGrp="1"/>
          </p:cNvSpPr>
          <p:nvPr>
            <p:ph idx="1"/>
          </p:nvPr>
        </p:nvSpPr>
        <p:spPr>
          <a:xfrm>
            <a:off x="838200" y="1143000"/>
            <a:ext cx="10515600" cy="5105400"/>
          </a:xfrm>
        </p:spPr>
        <p:txBody>
          <a:bodyPr/>
          <a:lstStyle/>
          <a:p>
            <a:pPr marL="0" indent="0">
              <a:buNone/>
            </a:pPr>
            <a:r>
              <a:rPr lang="en-US" dirty="0"/>
              <a:t>Other ideas – unlikely to be considered:</a:t>
            </a:r>
          </a:p>
          <a:p>
            <a:pPr marL="0" indent="0">
              <a:spcBef>
                <a:spcPts val="1200"/>
              </a:spcBef>
              <a:buNone/>
            </a:pPr>
            <a:r>
              <a:rPr lang="en-US" sz="3600" dirty="0" err="1">
                <a:solidFill>
                  <a:schemeClr val="bg1">
                    <a:lumMod val="50000"/>
                  </a:schemeClr>
                </a:solidFill>
              </a:rPr>
              <a:t>nnnnnn_</a:t>
            </a:r>
            <a:r>
              <a:rPr lang="en-US" sz="3600" dirty="0" err="1">
                <a:solidFill>
                  <a:srgbClr val="FF0000"/>
                </a:solidFill>
              </a:rPr>
              <a:t>LLL_</a:t>
            </a:r>
            <a:r>
              <a:rPr lang="en-US" sz="3600" dirty="0" err="1">
                <a:solidFill>
                  <a:schemeClr val="bg1">
                    <a:lumMod val="50000"/>
                  </a:schemeClr>
                </a:solidFill>
              </a:rPr>
              <a:t>aa</a:t>
            </a:r>
            <a:r>
              <a:rPr lang="en-US" sz="3600" b="1" dirty="0" err="1">
                <a:solidFill>
                  <a:srgbClr val="FFFF00"/>
                </a:solidFill>
              </a:rPr>
              <a:t>C</a:t>
            </a:r>
            <a:r>
              <a:rPr lang="en-US" sz="3600" dirty="0">
                <a:solidFill>
                  <a:schemeClr val="bg1">
                    <a:lumMod val="50000"/>
                  </a:schemeClr>
                </a:solidFill>
              </a:rPr>
              <a:t>##.dgn</a:t>
            </a:r>
            <a:endParaRPr lang="en-US" sz="1050" dirty="0"/>
          </a:p>
          <a:p>
            <a:pPr marL="0" indent="0">
              <a:spcBef>
                <a:spcPts val="600"/>
              </a:spcBef>
              <a:buNone/>
            </a:pPr>
            <a:r>
              <a:rPr lang="en-US" sz="2800" b="1" dirty="0">
                <a:solidFill>
                  <a:srgbClr val="FFFF00"/>
                </a:solidFill>
              </a:rPr>
              <a:t>C</a:t>
            </a:r>
            <a:r>
              <a:rPr lang="en-US" sz="2800" dirty="0"/>
              <a:t> - One digit number for agency/consultant owning document.   </a:t>
            </a:r>
            <a:r>
              <a:rPr lang="en-US" sz="2800" dirty="0">
                <a:solidFill>
                  <a:srgbClr val="002060"/>
                </a:solidFill>
              </a:rPr>
              <a:t>.</a:t>
            </a:r>
            <a:r>
              <a:rPr lang="en-US" sz="2800" dirty="0"/>
              <a:t>    To match last digit(s) of 301, 401, 302, 402 folders. 	</a:t>
            </a:r>
          </a:p>
          <a:p>
            <a:pPr marL="0" indent="0">
              <a:spcBef>
                <a:spcPts val="0"/>
              </a:spcBef>
              <a:buNone/>
            </a:pPr>
            <a:endParaRPr lang="en-US" sz="1800" dirty="0"/>
          </a:p>
          <a:p>
            <a:pPr marL="0" indent="0">
              <a:spcBef>
                <a:spcPts val="1200"/>
              </a:spcBef>
              <a:buNone/>
            </a:pPr>
            <a:r>
              <a:rPr lang="en-US" sz="3600" dirty="0" err="1">
                <a:solidFill>
                  <a:schemeClr val="bg1">
                    <a:lumMod val="50000"/>
                  </a:schemeClr>
                </a:solidFill>
              </a:rPr>
              <a:t>nnnnnn_</a:t>
            </a:r>
            <a:r>
              <a:rPr lang="en-US" sz="3600" dirty="0" err="1">
                <a:solidFill>
                  <a:srgbClr val="FF0000"/>
                </a:solidFill>
              </a:rPr>
              <a:t>LLL_CCC_</a:t>
            </a:r>
            <a:r>
              <a:rPr lang="en-US" sz="3600" b="1" dirty="0" err="1">
                <a:solidFill>
                  <a:srgbClr val="FFFF00"/>
                </a:solidFill>
              </a:rPr>
              <a:t>BBBBBBB_</a:t>
            </a:r>
            <a:r>
              <a:rPr lang="en-US" sz="3600" dirty="0" err="1">
                <a:solidFill>
                  <a:schemeClr val="bg1">
                    <a:lumMod val="50000"/>
                  </a:schemeClr>
                </a:solidFill>
              </a:rPr>
              <a:t>aa</a:t>
            </a:r>
            <a:r>
              <a:rPr lang="en-US" sz="3600" dirty="0">
                <a:solidFill>
                  <a:schemeClr val="bg1">
                    <a:lumMod val="50000"/>
                  </a:schemeClr>
                </a:solidFill>
              </a:rPr>
              <a:t>###.dgn</a:t>
            </a:r>
          </a:p>
          <a:p>
            <a:pPr marL="0" indent="0">
              <a:spcBef>
                <a:spcPts val="600"/>
              </a:spcBef>
              <a:buNone/>
            </a:pPr>
            <a:r>
              <a:rPr lang="en-US" sz="2800" b="1" dirty="0">
                <a:solidFill>
                  <a:srgbClr val="FFFF00"/>
                </a:solidFill>
              </a:rPr>
              <a:t>BBBBBBB</a:t>
            </a:r>
            <a:r>
              <a:rPr lang="en-US" sz="2800" dirty="0"/>
              <a:t> - 	Alignment name. matches geometry name</a:t>
            </a:r>
          </a:p>
          <a:p>
            <a:pPr marL="0" indent="0">
              <a:spcBef>
                <a:spcPts val="0"/>
              </a:spcBef>
              <a:buNone/>
            </a:pPr>
            <a:r>
              <a:rPr lang="en-US" sz="2800" dirty="0"/>
              <a:t>		(i.e. CLPS185, CLXI071)</a:t>
            </a:r>
          </a:p>
          <a:p>
            <a:pPr marL="0" indent="0">
              <a:spcBef>
                <a:spcPts val="0"/>
              </a:spcBef>
              <a:buNone/>
            </a:pPr>
            <a:r>
              <a:rPr lang="en-US" sz="2800" dirty="0"/>
              <a:t>### 	      - Could be optional. Would recommend all sheets in 			same DGN; no more “one sheet per DGN”.</a:t>
            </a:r>
          </a:p>
          <a:p>
            <a:endParaRPr lang="en-US" dirty="0"/>
          </a:p>
        </p:txBody>
      </p:sp>
      <p:sp>
        <p:nvSpPr>
          <p:cNvPr id="4" name="Footer Placeholder 3">
            <a:extLst>
              <a:ext uri="{FF2B5EF4-FFF2-40B4-BE49-F238E27FC236}">
                <a16:creationId xmlns:a16="http://schemas.microsoft.com/office/drawing/2014/main" id="{224310FA-24E8-4658-9A2C-F273D2051F82}"/>
              </a:ext>
            </a:extLst>
          </p:cNvPr>
          <p:cNvSpPr>
            <a:spLocks noGrp="1"/>
          </p:cNvSpPr>
          <p:nvPr>
            <p:ph type="ftr" sz="quarter" idx="3"/>
          </p:nvPr>
        </p:nvSpPr>
        <p:spPr/>
        <p:txBody>
          <a:bodyPr/>
          <a:lstStyle/>
          <a:p>
            <a:pPr>
              <a:defRPr/>
            </a:pPr>
            <a:r>
              <a:rPr lang="en-US"/>
              <a:t>Ohio DOT CADD Users Group Meeting - 04/13/2022</a:t>
            </a:r>
            <a:endParaRPr lang="en-US" dirty="0"/>
          </a:p>
        </p:txBody>
      </p:sp>
      <p:cxnSp>
        <p:nvCxnSpPr>
          <p:cNvPr id="6" name="Straight Connector 5">
            <a:extLst>
              <a:ext uri="{FF2B5EF4-FFF2-40B4-BE49-F238E27FC236}">
                <a16:creationId xmlns:a16="http://schemas.microsoft.com/office/drawing/2014/main" id="{00CA793B-B3BD-47ED-A2EE-218486D3D7A6}"/>
              </a:ext>
            </a:extLst>
          </p:cNvPr>
          <p:cNvCxnSpPr>
            <a:cxnSpLocks/>
          </p:cNvCxnSpPr>
          <p:nvPr/>
        </p:nvCxnSpPr>
        <p:spPr>
          <a:xfrm>
            <a:off x="838200" y="3695700"/>
            <a:ext cx="10515600" cy="0"/>
          </a:xfrm>
          <a:prstGeom prst="line">
            <a:avLst/>
          </a:prstGeom>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 name="Straight Connector 6">
            <a:extLst>
              <a:ext uri="{FF2B5EF4-FFF2-40B4-BE49-F238E27FC236}">
                <a16:creationId xmlns:a16="http://schemas.microsoft.com/office/drawing/2014/main" id="{195E0D46-D4BE-4019-89CF-4AB27526DC18}"/>
              </a:ext>
            </a:extLst>
          </p:cNvPr>
          <p:cNvCxnSpPr>
            <a:cxnSpLocks/>
          </p:cNvCxnSpPr>
          <p:nvPr/>
        </p:nvCxnSpPr>
        <p:spPr>
          <a:xfrm>
            <a:off x="838200" y="1905000"/>
            <a:ext cx="10515600" cy="0"/>
          </a:xfrm>
          <a:prstGeom prst="line">
            <a:avLst/>
          </a:prstGeom>
          <a:ln w="28575"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39299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1158D-189A-4652-9269-E27681E41703}"/>
              </a:ext>
            </a:extLst>
          </p:cNvPr>
          <p:cNvSpPr>
            <a:spLocks noGrp="1"/>
          </p:cNvSpPr>
          <p:nvPr>
            <p:ph type="title"/>
          </p:nvPr>
        </p:nvSpPr>
        <p:spPr/>
        <p:txBody>
          <a:bodyPr/>
          <a:lstStyle/>
          <a:p>
            <a:r>
              <a:rPr lang="en-US" dirty="0"/>
              <a:t>File naming Convention – Possible future revision</a:t>
            </a:r>
          </a:p>
        </p:txBody>
      </p:sp>
      <p:sp>
        <p:nvSpPr>
          <p:cNvPr id="3" name="Content Placeholder 2">
            <a:extLst>
              <a:ext uri="{FF2B5EF4-FFF2-40B4-BE49-F238E27FC236}">
                <a16:creationId xmlns:a16="http://schemas.microsoft.com/office/drawing/2014/main" id="{20A322E1-5278-4E36-AA8E-BF7A7954DAC0}"/>
              </a:ext>
            </a:extLst>
          </p:cNvPr>
          <p:cNvSpPr>
            <a:spLocks noGrp="1"/>
          </p:cNvSpPr>
          <p:nvPr>
            <p:ph idx="1"/>
          </p:nvPr>
        </p:nvSpPr>
        <p:spPr>
          <a:xfrm>
            <a:off x="841248" y="1143000"/>
            <a:ext cx="10515600" cy="1676400"/>
          </a:xfrm>
        </p:spPr>
        <p:txBody>
          <a:bodyPr/>
          <a:lstStyle/>
          <a:p>
            <a:r>
              <a:rPr lang="en-US" dirty="0"/>
              <a:t>Poll: </a:t>
            </a:r>
            <a:r>
              <a:rPr lang="en-US" dirty="0">
                <a:solidFill>
                  <a:srgbClr val="00B0F0"/>
                </a:solidFill>
                <a:hlinkClick r:id="rId3">
                  <a:extLst>
                    <a:ext uri="{A12FA001-AC4F-418D-AE19-62706E023703}">
                      <ahyp:hlinkClr xmlns:ahyp="http://schemas.microsoft.com/office/drawing/2018/hyperlinkcolor" val="tx"/>
                    </a:ext>
                  </a:extLst>
                </a:hlinkClick>
              </a:rPr>
              <a:t>https://forms.office.com/g/v7AJmjbCbx</a:t>
            </a:r>
            <a:endParaRPr lang="en-US" dirty="0">
              <a:solidFill>
                <a:srgbClr val="00B0F0"/>
              </a:solidFill>
            </a:endParaRPr>
          </a:p>
          <a:p>
            <a:endParaRPr lang="en-US" dirty="0"/>
          </a:p>
          <a:p>
            <a:endParaRPr lang="en-US" dirty="0"/>
          </a:p>
          <a:p>
            <a:endParaRPr lang="en-US" dirty="0"/>
          </a:p>
          <a:p>
            <a:pPr lvl="1"/>
            <a:endParaRPr lang="en-US" dirty="0"/>
          </a:p>
        </p:txBody>
      </p:sp>
      <p:sp>
        <p:nvSpPr>
          <p:cNvPr id="4" name="Footer Placeholder 3">
            <a:extLst>
              <a:ext uri="{FF2B5EF4-FFF2-40B4-BE49-F238E27FC236}">
                <a16:creationId xmlns:a16="http://schemas.microsoft.com/office/drawing/2014/main" id="{27ED8EC1-571B-41A1-941F-646748584DEE}"/>
              </a:ext>
            </a:extLst>
          </p:cNvPr>
          <p:cNvSpPr>
            <a:spLocks noGrp="1"/>
          </p:cNvSpPr>
          <p:nvPr>
            <p:ph type="ftr" sz="quarter" idx="3"/>
          </p:nvPr>
        </p:nvSpPr>
        <p:spPr/>
        <p:txBody>
          <a:bodyPr/>
          <a:lstStyle/>
          <a:p>
            <a:pPr>
              <a:defRPr/>
            </a:pPr>
            <a:r>
              <a:rPr lang="en-US"/>
              <a:t>Ohio DOT CADD Users Group Meeting - 04/13/2022</a:t>
            </a:r>
            <a:endParaRPr lang="en-US" dirty="0"/>
          </a:p>
        </p:txBody>
      </p:sp>
      <p:sp>
        <p:nvSpPr>
          <p:cNvPr id="19" name="Rectangle 18">
            <a:extLst>
              <a:ext uri="{FF2B5EF4-FFF2-40B4-BE49-F238E27FC236}">
                <a16:creationId xmlns:a16="http://schemas.microsoft.com/office/drawing/2014/main" id="{F571FE30-03D1-4A19-91F6-E3136E4EA52D}"/>
              </a:ext>
            </a:extLst>
          </p:cNvPr>
          <p:cNvSpPr/>
          <p:nvPr/>
        </p:nvSpPr>
        <p:spPr>
          <a:xfrm>
            <a:off x="7429500" y="3048000"/>
            <a:ext cx="2971800" cy="2895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QRCode for File Naming Convention Poll">
            <a:extLst>
              <a:ext uri="{FF2B5EF4-FFF2-40B4-BE49-F238E27FC236}">
                <a16:creationId xmlns:a16="http://schemas.microsoft.com/office/drawing/2014/main" id="{AEAE414F-4CB2-4628-AA16-46892690E2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335534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44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26707" y="1943100"/>
            <a:ext cx="2738587" cy="2971800"/>
          </a:xfrm>
          <a:prstGeom prst="roundRect">
            <a:avLst>
              <a:gd name="adj" fmla="val 11102"/>
            </a:avLst>
          </a:prstGeom>
          <a:solidFill>
            <a:schemeClr val="tx2"/>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6" name="Title 5"/>
          <p:cNvSpPr>
            <a:spLocks noGrp="1"/>
          </p:cNvSpPr>
          <p:nvPr>
            <p:ph type="title"/>
          </p:nvPr>
        </p:nvSpPr>
        <p:spPr/>
        <p:txBody>
          <a:bodyPr/>
          <a:lstStyle/>
          <a:p>
            <a:r>
              <a:rPr lang="en-US" dirty="0"/>
              <a:t>Questions</a:t>
            </a:r>
          </a:p>
        </p:txBody>
      </p:sp>
      <p:sp>
        <p:nvSpPr>
          <p:cNvPr id="8" name="Footer Placeholder 7"/>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20957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94300"/>
            <a:ext cx="9144000" cy="1015663"/>
          </a:xfrm>
        </p:spPr>
        <p:txBody>
          <a:bodyPr/>
          <a:lstStyle/>
          <a:p>
            <a:r>
              <a:rPr lang="en-US" dirty="0"/>
              <a:t>International Foot</a:t>
            </a:r>
          </a:p>
        </p:txBody>
      </p:sp>
      <p:sp>
        <p:nvSpPr>
          <p:cNvPr id="3" name="Subtitle 2"/>
          <p:cNvSpPr>
            <a:spLocks noGrp="1"/>
          </p:cNvSpPr>
          <p:nvPr>
            <p:ph type="subTitle" idx="1"/>
          </p:nvPr>
        </p:nvSpPr>
        <p:spPr/>
        <p:txBody>
          <a:bodyPr/>
          <a:lstStyle/>
          <a:p>
            <a:r>
              <a:rPr lang="en-US" dirty="0"/>
              <a:t>Kyle Ince, P.E., S.I.</a:t>
            </a:r>
          </a:p>
        </p:txBody>
      </p:sp>
      <p:sp>
        <p:nvSpPr>
          <p:cNvPr id="18" name="Footer Placeholder 17"/>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1748287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AD1-F7F6-4B33-9E29-52CBFC3F1486}"/>
              </a:ext>
            </a:extLst>
          </p:cNvPr>
          <p:cNvSpPr>
            <a:spLocks noGrp="1"/>
          </p:cNvSpPr>
          <p:nvPr>
            <p:ph type="title"/>
          </p:nvPr>
        </p:nvSpPr>
        <p:spPr>
          <a:solidFill>
            <a:schemeClr val="tx2"/>
          </a:solidFill>
        </p:spPr>
        <p:txBody>
          <a:bodyPr/>
          <a:lstStyle/>
          <a:p>
            <a:r>
              <a:rPr lang="en-US" dirty="0"/>
              <a:t>Two feet</a:t>
            </a:r>
          </a:p>
        </p:txBody>
      </p:sp>
      <p:sp>
        <p:nvSpPr>
          <p:cNvPr id="3" name="Content Placeholder 2">
            <a:extLst>
              <a:ext uri="{FF2B5EF4-FFF2-40B4-BE49-F238E27FC236}">
                <a16:creationId xmlns:a16="http://schemas.microsoft.com/office/drawing/2014/main" id="{A0EC485D-BDF1-4D60-9CA6-77FCA5A9049A}"/>
              </a:ext>
            </a:extLst>
          </p:cNvPr>
          <p:cNvSpPr>
            <a:spLocks noGrp="1"/>
          </p:cNvSpPr>
          <p:nvPr>
            <p:ph idx="1"/>
          </p:nvPr>
        </p:nvSpPr>
        <p:spPr>
          <a:xfrm>
            <a:off x="838200" y="1143000"/>
            <a:ext cx="10515600" cy="5181600"/>
          </a:xfrm>
        </p:spPr>
        <p:txBody>
          <a:bodyPr/>
          <a:lstStyle/>
          <a:p>
            <a:r>
              <a:rPr lang="en-US" dirty="0">
                <a:solidFill>
                  <a:schemeClr val="bg1"/>
                </a:solidFill>
                <a:ea typeface="Cambria" panose="02040503050406030204" pitchFamily="18" charset="0"/>
              </a:rPr>
              <a:t>Two versions of same unit in current use</a:t>
            </a:r>
          </a:p>
          <a:p>
            <a:pPr lvl="1"/>
            <a:r>
              <a:rPr lang="en-US" dirty="0">
                <a:solidFill>
                  <a:schemeClr val="bg1"/>
                </a:solidFill>
                <a:ea typeface="Cambria" panose="02040503050406030204" pitchFamily="18" charset="0"/>
              </a:rPr>
              <a:t>“New” international foot and “old” U.S. survey foot</a:t>
            </a:r>
          </a:p>
          <a:p>
            <a:pPr lvl="1"/>
            <a:r>
              <a:rPr lang="en-US" dirty="0">
                <a:solidFill>
                  <a:schemeClr val="bg1"/>
                </a:solidFill>
                <a:ea typeface="Cambria" panose="02040503050406030204" pitchFamily="18" charset="0"/>
              </a:rPr>
              <a:t>“New” shorter than “old” by 2 ppm (</a:t>
            </a:r>
            <a:r>
              <a:rPr lang="en-US" b="1" dirty="0">
                <a:solidFill>
                  <a:schemeClr val="bg1"/>
                </a:solidFill>
                <a:ea typeface="Cambria" panose="02040503050406030204" pitchFamily="18" charset="0"/>
              </a:rPr>
              <a:t>0.01 ft per mile</a:t>
            </a:r>
            <a:r>
              <a:rPr lang="en-US" dirty="0">
                <a:solidFill>
                  <a:schemeClr val="bg1"/>
                </a:solidFill>
                <a:ea typeface="Cambria" panose="02040503050406030204" pitchFamily="18" charset="0"/>
              </a:rPr>
              <a:t>)</a:t>
            </a:r>
          </a:p>
          <a:p>
            <a:pPr lvl="1"/>
            <a:r>
              <a:rPr lang="en-US" dirty="0">
                <a:solidFill>
                  <a:schemeClr val="bg1"/>
                </a:solidFill>
                <a:ea typeface="Cambria" panose="02040503050406030204" pitchFamily="18" charset="0"/>
              </a:rPr>
              <a:t>A </a:t>
            </a:r>
            <a:r>
              <a:rPr lang="en-US" b="1" i="1" dirty="0">
                <a:solidFill>
                  <a:schemeClr val="bg1"/>
                </a:solidFill>
                <a:ea typeface="Cambria" panose="02040503050406030204" pitchFamily="18" charset="0"/>
              </a:rPr>
              <a:t>real</a:t>
            </a:r>
            <a:r>
              <a:rPr lang="en-US" dirty="0">
                <a:solidFill>
                  <a:schemeClr val="bg1"/>
                </a:solidFill>
                <a:ea typeface="Cambria" panose="02040503050406030204" pitchFamily="18" charset="0"/>
              </a:rPr>
              <a:t> problem with </a:t>
            </a:r>
            <a:r>
              <a:rPr lang="en-US" b="1" i="1" dirty="0">
                <a:solidFill>
                  <a:schemeClr val="bg1"/>
                </a:solidFill>
                <a:ea typeface="Cambria" panose="02040503050406030204" pitchFamily="18" charset="0"/>
              </a:rPr>
              <a:t>real</a:t>
            </a:r>
            <a:r>
              <a:rPr lang="en-US" dirty="0">
                <a:solidFill>
                  <a:schemeClr val="bg1"/>
                </a:solidFill>
                <a:ea typeface="Cambria" panose="02040503050406030204" pitchFamily="18" charset="0"/>
              </a:rPr>
              <a:t> costs</a:t>
            </a:r>
          </a:p>
          <a:p>
            <a:r>
              <a:rPr lang="en-US" dirty="0">
                <a:solidFill>
                  <a:schemeClr val="bg1"/>
                </a:solidFill>
                <a:ea typeface="Cambria" panose="02040503050406030204" pitchFamily="18" charset="0"/>
              </a:rPr>
              <a:t>What’s in a name? Why the change?</a:t>
            </a:r>
          </a:p>
          <a:p>
            <a:pPr lvl="1"/>
            <a:r>
              <a:rPr lang="en-US" dirty="0">
                <a:solidFill>
                  <a:schemeClr val="bg1"/>
                </a:solidFill>
                <a:ea typeface="Cambria" panose="02040503050406030204" pitchFamily="18" charset="0"/>
              </a:rPr>
              <a:t>“U.S. survey” versus “international”</a:t>
            </a:r>
          </a:p>
          <a:p>
            <a:r>
              <a:rPr lang="en-US" dirty="0">
                <a:solidFill>
                  <a:schemeClr val="bg1"/>
                </a:solidFill>
                <a:ea typeface="Cambria" panose="02040503050406030204" pitchFamily="18" charset="0"/>
              </a:rPr>
              <a:t>Who is using U.S. survey feet?</a:t>
            </a:r>
          </a:p>
          <a:p>
            <a:pPr lvl="1"/>
            <a:r>
              <a:rPr lang="en-US" dirty="0">
                <a:solidFill>
                  <a:schemeClr val="bg1"/>
                </a:solidFill>
                <a:ea typeface="Cambria" panose="02040503050406030204" pitchFamily="18" charset="0"/>
              </a:rPr>
              <a:t>Surveyors exclusively, in most (</a:t>
            </a:r>
            <a:r>
              <a:rPr lang="en-US" i="1" dirty="0">
                <a:solidFill>
                  <a:schemeClr val="bg1"/>
                </a:solidFill>
                <a:ea typeface="Cambria" panose="02040503050406030204" pitchFamily="18" charset="0"/>
              </a:rPr>
              <a:t>not all</a:t>
            </a:r>
            <a:r>
              <a:rPr lang="en-US" dirty="0">
                <a:solidFill>
                  <a:schemeClr val="bg1"/>
                </a:solidFill>
                <a:ea typeface="Cambria" panose="02040503050406030204" pitchFamily="18" charset="0"/>
              </a:rPr>
              <a:t>) states</a:t>
            </a:r>
          </a:p>
          <a:p>
            <a:pPr lvl="1"/>
            <a:r>
              <a:rPr lang="en-US" dirty="0">
                <a:solidFill>
                  <a:schemeClr val="bg1"/>
                </a:solidFill>
                <a:ea typeface="Cambria" panose="02040503050406030204" pitchFamily="18" charset="0"/>
              </a:rPr>
              <a:t>But it impacts everyone</a:t>
            </a:r>
          </a:p>
        </p:txBody>
      </p:sp>
      <p:sp>
        <p:nvSpPr>
          <p:cNvPr id="4" name="Footer Placeholder 3">
            <a:extLst>
              <a:ext uri="{FF2B5EF4-FFF2-40B4-BE49-F238E27FC236}">
                <a16:creationId xmlns:a16="http://schemas.microsoft.com/office/drawing/2014/main" id="{5117E5D4-8A0C-4D36-96B1-259661F8361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2110206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AD1-F7F6-4B33-9E29-52CBFC3F1486}"/>
              </a:ext>
            </a:extLst>
          </p:cNvPr>
          <p:cNvSpPr>
            <a:spLocks noGrp="1"/>
          </p:cNvSpPr>
          <p:nvPr>
            <p:ph type="title"/>
          </p:nvPr>
        </p:nvSpPr>
        <p:spPr>
          <a:solidFill>
            <a:schemeClr val="tx2"/>
          </a:solidFill>
        </p:spPr>
        <p:txBody>
          <a:bodyPr/>
          <a:lstStyle/>
          <a:p>
            <a:r>
              <a:rPr lang="en-US" dirty="0"/>
              <a:t>Two feet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EC485D-BDF1-4D60-9CA6-77FCA5A9049A}"/>
                  </a:ext>
                </a:extLst>
              </p:cNvPr>
              <p:cNvSpPr>
                <a:spLocks noGrp="1"/>
              </p:cNvSpPr>
              <p:nvPr>
                <p:ph idx="1"/>
              </p:nvPr>
            </p:nvSpPr>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ea typeface="Cambria" panose="02040503050406030204" pitchFamily="18" charset="0"/>
                    <a:cs typeface="Times New Roman" pitchFamily="18" charset="0"/>
                  </a:rPr>
                  <a:t>2 parts per million (ppm)</a:t>
                </a:r>
              </a:p>
              <a:p>
                <a:r>
                  <a:rPr lang="en-US" sz="3200" dirty="0">
                    <a:solidFill>
                      <a:schemeClr val="bg1"/>
                    </a:solidFill>
                    <a:ea typeface="Cambria" panose="02040503050406030204" pitchFamily="18" charset="0"/>
                  </a:rPr>
                  <a:t>1,000,000.00 </a:t>
                </a:r>
                <a:r>
                  <a:rPr lang="en-US" sz="3200" dirty="0" err="1">
                    <a:solidFill>
                      <a:schemeClr val="bg1"/>
                    </a:solidFill>
                    <a:ea typeface="Cambria" panose="02040503050406030204" pitchFamily="18" charset="0"/>
                  </a:rPr>
                  <a:t>sft</a:t>
                </a:r>
                <a:r>
                  <a:rPr lang="en-US" sz="3200" dirty="0">
                    <a:solidFill>
                      <a:schemeClr val="bg1"/>
                    </a:solidFill>
                    <a:ea typeface="Cambria" panose="02040503050406030204" pitchFamily="18" charset="0"/>
                  </a:rPr>
                  <a:t> = 999,998.00 </a:t>
                </a:r>
                <a:r>
                  <a:rPr lang="en-US" sz="3200" dirty="0" err="1">
                    <a:solidFill>
                      <a:schemeClr val="bg1"/>
                    </a:solidFill>
                    <a:ea typeface="Cambria" panose="02040503050406030204" pitchFamily="18" charset="0"/>
                  </a:rPr>
                  <a:t>ift</a:t>
                </a:r>
                <a:endParaRPr lang="en-US" sz="3200" dirty="0">
                  <a:solidFill>
                    <a:schemeClr val="bg1"/>
                  </a:solidFill>
                  <a:ea typeface="Cambria" panose="02040503050406030204" pitchFamily="18" charset="0"/>
                </a:endParaRPr>
              </a:p>
              <a:p>
                <a:r>
                  <a:rPr lang="en-US" sz="3200" dirty="0">
                    <a:solidFill>
                      <a:schemeClr val="bg1"/>
                    </a:solidFill>
                    <a:ea typeface="Cambria" panose="02040503050406030204" pitchFamily="18" charset="0"/>
                  </a:rPr>
                  <a:t>10,000,000.00 </a:t>
                </a:r>
                <a:r>
                  <a:rPr lang="en-US" sz="3200" dirty="0" err="1">
                    <a:solidFill>
                      <a:schemeClr val="bg1"/>
                    </a:solidFill>
                    <a:ea typeface="Cambria" panose="02040503050406030204" pitchFamily="18" charset="0"/>
                  </a:rPr>
                  <a:t>sft</a:t>
                </a:r>
                <a:r>
                  <a:rPr lang="en-US" sz="3200" dirty="0">
                    <a:solidFill>
                      <a:schemeClr val="bg1"/>
                    </a:solidFill>
                    <a:ea typeface="Cambria" panose="02040503050406030204" pitchFamily="18" charset="0"/>
                  </a:rPr>
                  <a:t> = 9,999,980.00 </a:t>
                </a:r>
                <a:r>
                  <a:rPr lang="en-US" sz="3200" dirty="0" err="1">
                    <a:solidFill>
                      <a:schemeClr val="bg1"/>
                    </a:solidFill>
                    <a:ea typeface="Cambria" panose="02040503050406030204" pitchFamily="18" charset="0"/>
                  </a:rPr>
                  <a:t>ift</a:t>
                </a:r>
                <a:endParaRPr lang="en-US" sz="3200" dirty="0">
                  <a:solidFill>
                    <a:schemeClr val="bg1"/>
                  </a:solidFill>
                  <a:ea typeface="Cambria" panose="02040503050406030204" pitchFamily="18" charset="0"/>
                </a:endParaRPr>
              </a:p>
              <a:p>
                <a:endParaRPr lang="en-US" sz="3200" dirty="0">
                  <a:solidFill>
                    <a:schemeClr val="bg1"/>
                  </a:solidFill>
                  <a:ea typeface="Cambria" panose="02040503050406030204" pitchFamily="18" charset="0"/>
                </a:endParaRPr>
              </a:p>
              <a:p>
                <a:r>
                  <a:rPr lang="en-US" sz="3200" dirty="0">
                    <a:solidFill>
                      <a:schemeClr val="bg1"/>
                    </a:solidFill>
                    <a:ea typeface="Cambria" panose="02040503050406030204" pitchFamily="18" charset="0"/>
                  </a:rPr>
                  <a:t>International </a:t>
                </a:r>
                <a:r>
                  <a:rPr lang="en-US" sz="3200" dirty="0">
                    <a:solidFill>
                      <a:schemeClr val="bg1"/>
                    </a:solidFill>
                    <a:ea typeface="Cambria" panose="02040503050406030204" pitchFamily="18" charset="0"/>
                    <a:sym typeface="Wingdings" panose="05000000000000000000" pitchFamily="2" charset="2"/>
                  </a:rPr>
                  <a:t> 1 </a:t>
                </a:r>
                <a:r>
                  <a:rPr lang="en-US" sz="3200" dirty="0" err="1">
                    <a:solidFill>
                      <a:schemeClr val="bg1"/>
                    </a:solidFill>
                    <a:ea typeface="Cambria" panose="02040503050406030204" pitchFamily="18" charset="0"/>
                    <a:sym typeface="Wingdings" panose="05000000000000000000" pitchFamily="2" charset="2"/>
                  </a:rPr>
                  <a:t>ft</a:t>
                </a:r>
                <a:r>
                  <a:rPr lang="en-US" sz="3200" dirty="0">
                    <a:solidFill>
                      <a:schemeClr val="bg1"/>
                    </a:solidFill>
                    <a:ea typeface="Cambria" panose="02040503050406030204" pitchFamily="18" charset="0"/>
                    <a:sym typeface="Wingdings" panose="05000000000000000000" pitchFamily="2" charset="2"/>
                  </a:rPr>
                  <a:t> = .3048 m</a:t>
                </a:r>
                <a:endParaRPr lang="en-US" sz="3200" dirty="0">
                  <a:solidFill>
                    <a:schemeClr val="bg1"/>
                  </a:solidFill>
                  <a:ea typeface="Cambria" panose="02040503050406030204" pitchFamily="18" charset="0"/>
                </a:endParaRPr>
              </a:p>
              <a:p>
                <a:r>
                  <a:rPr lang="en-US" sz="3200" dirty="0">
                    <a:solidFill>
                      <a:schemeClr val="bg1"/>
                    </a:solidFill>
                    <a:ea typeface="Cambria" panose="02040503050406030204" pitchFamily="18" charset="0"/>
                  </a:rPr>
                  <a:t>US </a:t>
                </a:r>
                <a:r>
                  <a:rPr lang="en-US" sz="3200" dirty="0">
                    <a:solidFill>
                      <a:schemeClr val="bg1"/>
                    </a:solidFill>
                    <a:ea typeface="Cambria" panose="02040503050406030204" pitchFamily="18" charset="0"/>
                    <a:sym typeface="Wingdings" panose="05000000000000000000" pitchFamily="2" charset="2"/>
                  </a:rPr>
                  <a:t></a:t>
                </a:r>
                <a:r>
                  <a:rPr lang="en-US" sz="3200" dirty="0">
                    <a:solidFill>
                      <a:schemeClr val="bg1"/>
                    </a:solidFill>
                    <a:ea typeface="Cambria" panose="02040503050406030204" pitchFamily="18" charset="0"/>
                  </a:rPr>
                  <a:t> 1 </a:t>
                </a:r>
                <a:r>
                  <a:rPr lang="en-US" sz="3200" dirty="0" err="1">
                    <a:solidFill>
                      <a:schemeClr val="bg1"/>
                    </a:solidFill>
                    <a:ea typeface="Cambria" panose="02040503050406030204" pitchFamily="18" charset="0"/>
                  </a:rPr>
                  <a:t>ft</a:t>
                </a:r>
                <a:r>
                  <a:rPr lang="en-US" sz="3200" dirty="0">
                    <a:solidFill>
                      <a:schemeClr val="bg1"/>
                    </a:solidFill>
                    <a:ea typeface="Cambria" panose="02040503050406030204" pitchFamily="18" charset="0"/>
                  </a:rPr>
                  <a:t> = .30480061 m (approx.)</a:t>
                </a:r>
              </a:p>
              <a:p>
                <a:pPr lvl="1"/>
                <a:r>
                  <a:rPr lang="en-US" sz="3200" dirty="0">
                    <a:solidFill>
                      <a:schemeClr val="bg1"/>
                    </a:solidFill>
                    <a:ea typeface="Cambria" panose="02040503050406030204" pitchFamily="18" charset="0"/>
                  </a:rPr>
                  <a:t>frequently calculated by  </a:t>
                </a:r>
                <a14:m>
                  <m:oMath xmlns:m="http://schemas.openxmlformats.org/officeDocument/2006/math">
                    <m:f>
                      <m:fPr>
                        <m:ctrlPr>
                          <a:rPr lang="en-US" sz="3200" i="1">
                            <a:solidFill>
                              <a:schemeClr val="bg1"/>
                            </a:solidFill>
                            <a:latin typeface="Cambria Math" panose="02040503050406030204" pitchFamily="18" charset="0"/>
                            <a:ea typeface="Cambria" panose="02040503050406030204" pitchFamily="18" charset="0"/>
                          </a:rPr>
                        </m:ctrlPr>
                      </m:fPr>
                      <m:num>
                        <m:r>
                          <a:rPr lang="en-US" sz="3200" i="1">
                            <a:solidFill>
                              <a:schemeClr val="bg1"/>
                            </a:solidFill>
                            <a:latin typeface="Cambria Math" panose="02040503050406030204" pitchFamily="18" charset="0"/>
                            <a:ea typeface="Cambria" panose="02040503050406030204" pitchFamily="18" charset="0"/>
                          </a:rPr>
                          <m:t>1200</m:t>
                        </m:r>
                      </m:num>
                      <m:den>
                        <m:r>
                          <a:rPr lang="en-US" sz="3200" i="1">
                            <a:solidFill>
                              <a:schemeClr val="bg1"/>
                            </a:solidFill>
                            <a:latin typeface="Cambria Math" panose="02040503050406030204" pitchFamily="18" charset="0"/>
                            <a:ea typeface="Cambria" panose="02040503050406030204" pitchFamily="18" charset="0"/>
                          </a:rPr>
                          <m:t>3937</m:t>
                        </m:r>
                      </m:den>
                    </m:f>
                  </m:oMath>
                </a14:m>
                <a:endParaRPr kumimoji="0" lang="en-US" sz="4000" b="1" i="0" u="none" strike="noStrike" kern="1200" cap="none" spc="0" normalizeH="0" baseline="0" noProof="0" dirty="0">
                  <a:ln>
                    <a:noFill/>
                  </a:ln>
                  <a:solidFill>
                    <a:prstClr val="white"/>
                  </a:solidFill>
                  <a:effectLst/>
                  <a:uLnTx/>
                  <a:uFillTx/>
                  <a:ea typeface="Cambria" panose="02040503050406030204" pitchFamily="18" charset="0"/>
                  <a:cs typeface="Times New Roman" pitchFamily="18" charset="0"/>
                </a:endParaRPr>
              </a:p>
            </p:txBody>
          </p:sp>
        </mc:Choice>
        <mc:Fallback xmlns="">
          <p:sp>
            <p:nvSpPr>
              <p:cNvPr id="3" name="Content Placeholder 2">
                <a:extLst>
                  <a:ext uri="{FF2B5EF4-FFF2-40B4-BE49-F238E27FC236}">
                    <a16:creationId xmlns:a16="http://schemas.microsoft.com/office/drawing/2014/main" id="{A0EC485D-BDF1-4D60-9CA6-77FCA5A9049A}"/>
                  </a:ext>
                </a:extLst>
              </p:cNvPr>
              <p:cNvSpPr>
                <a:spLocks noGrp="1" noRot="1" noChangeAspect="1" noMove="1" noResize="1" noEditPoints="1" noAdjustHandles="1" noChangeArrowheads="1" noChangeShapeType="1" noTextEdit="1"/>
              </p:cNvSpPr>
              <p:nvPr>
                <p:ph idx="1"/>
              </p:nvPr>
            </p:nvSpPr>
            <p:spPr>
              <a:blipFill>
                <a:blip r:embed="rId3"/>
                <a:stretch>
                  <a:fillRect l="-1391" t="-2239"/>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5117E5D4-8A0C-4D36-96B1-259661F8361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8542727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AD1-F7F6-4B33-9E29-52CBFC3F1486}"/>
              </a:ext>
            </a:extLst>
          </p:cNvPr>
          <p:cNvSpPr>
            <a:spLocks noGrp="1"/>
          </p:cNvSpPr>
          <p:nvPr>
            <p:ph type="title"/>
          </p:nvPr>
        </p:nvSpPr>
        <p:spPr>
          <a:solidFill>
            <a:schemeClr val="tx2"/>
          </a:solidFill>
        </p:spPr>
        <p:txBody>
          <a:bodyPr/>
          <a:lstStyle/>
          <a:p>
            <a:r>
              <a:rPr lang="en-US" dirty="0"/>
              <a:t>Two feet</a:t>
            </a:r>
          </a:p>
        </p:txBody>
      </p:sp>
      <p:sp>
        <p:nvSpPr>
          <p:cNvPr id="3" name="Content Placeholder 2">
            <a:extLst>
              <a:ext uri="{FF2B5EF4-FFF2-40B4-BE49-F238E27FC236}">
                <a16:creationId xmlns:a16="http://schemas.microsoft.com/office/drawing/2014/main" id="{A0EC485D-BDF1-4D60-9CA6-77FCA5A9049A}"/>
              </a:ext>
            </a:extLst>
          </p:cNvPr>
          <p:cNvSpPr>
            <a:spLocks noGrp="1"/>
          </p:cNvSpPr>
          <p:nvPr>
            <p:ph idx="1"/>
          </p:nvPr>
        </p:nvSpPr>
        <p:spPr/>
        <p:txBody>
          <a:bodyPr/>
          <a:lstStyle/>
          <a:p>
            <a:r>
              <a:rPr lang="en-US" sz="3200" b="1" dirty="0">
                <a:solidFill>
                  <a:schemeClr val="bg1"/>
                </a:solidFill>
                <a:ea typeface="Cambria" panose="02040503050406030204" pitchFamily="18" charset="0"/>
              </a:rPr>
              <a:t>What situations will this matter?</a:t>
            </a:r>
          </a:p>
          <a:p>
            <a:pPr marL="1371600" lvl="3"/>
            <a:r>
              <a:rPr lang="en-US" sz="2800" b="1" i="1" dirty="0">
                <a:solidFill>
                  <a:schemeClr val="bg1"/>
                </a:solidFill>
                <a:ea typeface="Cambria" panose="02040503050406030204" pitchFamily="18" charset="0"/>
              </a:rPr>
              <a:t>Not</a:t>
            </a:r>
            <a:r>
              <a:rPr lang="en-US" sz="2800" dirty="0">
                <a:solidFill>
                  <a:schemeClr val="bg1"/>
                </a:solidFill>
                <a:ea typeface="Cambria" panose="02040503050406030204" pitchFamily="18" charset="0"/>
              </a:rPr>
              <a:t> typically in lengths/distances but in published planar coordinate systems</a:t>
            </a:r>
          </a:p>
          <a:p>
            <a:r>
              <a:rPr lang="en-US" sz="3200" b="1" dirty="0">
                <a:solidFill>
                  <a:schemeClr val="bg1"/>
                </a:solidFill>
                <a:ea typeface="Cambria" panose="02040503050406030204" pitchFamily="18" charset="0"/>
              </a:rPr>
              <a:t>Why would planar coordinates have trouble?</a:t>
            </a:r>
          </a:p>
          <a:p>
            <a:pPr marL="1371600" lvl="3"/>
            <a:r>
              <a:rPr lang="en-US" sz="2800" dirty="0">
                <a:solidFill>
                  <a:schemeClr val="bg1"/>
                </a:solidFill>
                <a:ea typeface="Cambria" panose="02040503050406030204" pitchFamily="18" charset="0"/>
              </a:rPr>
              <a:t>SPCS and UTM are very popular, and both fall victim to mix-ups</a:t>
            </a:r>
            <a:endParaRPr lang="en-US" sz="2000" b="1" dirty="0">
              <a:solidFill>
                <a:schemeClr val="bg1"/>
              </a:solidFill>
              <a:ea typeface="Cambria" panose="02040503050406030204" pitchFamily="18" charset="0"/>
            </a:endParaRPr>
          </a:p>
          <a:p>
            <a:pPr marL="1944688" lvl="4"/>
            <a:r>
              <a:rPr lang="en-US" sz="2800" dirty="0">
                <a:solidFill>
                  <a:schemeClr val="bg1"/>
                </a:solidFill>
                <a:ea typeface="Cambria" panose="02040503050406030204" pitchFamily="18" charset="0"/>
              </a:rPr>
              <a:t>Large false eastings and northings</a:t>
            </a:r>
          </a:p>
          <a:p>
            <a:pPr marL="457200" lvl="1"/>
            <a:r>
              <a:rPr lang="en-US" sz="3200" dirty="0">
                <a:ea typeface="Cambria" panose="02040503050406030204" pitchFamily="18" charset="0"/>
              </a:rPr>
              <a:t>Is the US Survey Foot really going to go away?</a:t>
            </a:r>
          </a:p>
          <a:p>
            <a:pPr marL="914400" lvl="2"/>
            <a:r>
              <a:rPr lang="en-US" sz="3200" dirty="0">
                <a:solidFill>
                  <a:schemeClr val="bg1"/>
                </a:solidFill>
                <a:ea typeface="Cambria" panose="02040503050406030204" pitchFamily="18" charset="0"/>
              </a:rPr>
              <a:t>Not completely (we still use chains, poles, etc.)</a:t>
            </a:r>
          </a:p>
        </p:txBody>
      </p:sp>
      <p:sp>
        <p:nvSpPr>
          <p:cNvPr id="4" name="Footer Placeholder 3">
            <a:extLst>
              <a:ext uri="{FF2B5EF4-FFF2-40B4-BE49-F238E27FC236}">
                <a16:creationId xmlns:a16="http://schemas.microsoft.com/office/drawing/2014/main" id="{5117E5D4-8A0C-4D36-96B1-259661F8361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7384645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6CAB-9258-49B2-89E7-FEBDE7D09D6F}"/>
              </a:ext>
            </a:extLst>
          </p:cNvPr>
          <p:cNvSpPr>
            <a:spLocks noGrp="1"/>
          </p:cNvSpPr>
          <p:nvPr>
            <p:ph type="title"/>
          </p:nvPr>
        </p:nvSpPr>
        <p:spPr>
          <a:solidFill>
            <a:schemeClr val="tx2"/>
          </a:solidFill>
        </p:spPr>
        <p:txBody>
          <a:bodyPr/>
          <a:lstStyle/>
          <a:p>
            <a:r>
              <a:rPr lang="en-US" dirty="0"/>
              <a:t>Getting ready for International Feet!</a:t>
            </a:r>
          </a:p>
        </p:txBody>
      </p:sp>
      <p:sp>
        <p:nvSpPr>
          <p:cNvPr id="3" name="Content Placeholder 2">
            <a:extLst>
              <a:ext uri="{FF2B5EF4-FFF2-40B4-BE49-F238E27FC236}">
                <a16:creationId xmlns:a16="http://schemas.microsoft.com/office/drawing/2014/main" id="{5F6A24D9-5AFB-440F-8EF1-D54A0AD4DE79}"/>
              </a:ext>
            </a:extLst>
          </p:cNvPr>
          <p:cNvSpPr>
            <a:spLocks noGrp="1"/>
          </p:cNvSpPr>
          <p:nvPr>
            <p:ph idx="1"/>
          </p:nvPr>
        </p:nvSpPr>
        <p:spPr>
          <a:xfrm>
            <a:off x="17106" y="1166018"/>
            <a:ext cx="10515600" cy="4906964"/>
          </a:xfrm>
        </p:spPr>
        <p:txBody>
          <a:bodyPr/>
          <a:lstStyle/>
          <a:p>
            <a:r>
              <a:rPr lang="en-US" dirty="0"/>
              <a:t>Have started to convert OHDOTCEv02 workspace form Survey Feet to International Feet.</a:t>
            </a:r>
          </a:p>
        </p:txBody>
      </p:sp>
      <p:sp>
        <p:nvSpPr>
          <p:cNvPr id="4" name="Footer Placeholder 3">
            <a:extLst>
              <a:ext uri="{FF2B5EF4-FFF2-40B4-BE49-F238E27FC236}">
                <a16:creationId xmlns:a16="http://schemas.microsoft.com/office/drawing/2014/main" id="{DD864362-63F7-4FC0-9D45-2C04152B7BD5}"/>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1026" name="Picture 2" descr="Don't Panic - Home | Facebook">
            <a:extLst>
              <a:ext uri="{FF2B5EF4-FFF2-40B4-BE49-F238E27FC236}">
                <a16:creationId xmlns:a16="http://schemas.microsoft.com/office/drawing/2014/main" id="{72D1CA0E-B9F9-4B49-A49C-8EBC3A1C0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8792" y="3429000"/>
            <a:ext cx="2769791" cy="2769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EF8C23E-9F42-4648-9148-90D9FB35A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0711" y="3429000"/>
            <a:ext cx="2769791" cy="27697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ream Surge Radio | Listen to Everything is Fine playlist online for free  on SoundCloud">
            <a:extLst>
              <a:ext uri="{FF2B5EF4-FFF2-40B4-BE49-F238E27FC236}">
                <a16:creationId xmlns:a16="http://schemas.microsoft.com/office/drawing/2014/main" id="{A66D266D-1A53-465F-A608-39D14529C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74" y="3429000"/>
            <a:ext cx="2769791" cy="27697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y Why Why Me GIF - Why Why Why Why Me - Discover &amp; Share GIFs">
            <a:extLst>
              <a:ext uri="{FF2B5EF4-FFF2-40B4-BE49-F238E27FC236}">
                <a16:creationId xmlns:a16="http://schemas.microsoft.com/office/drawing/2014/main" id="{20EEE7B0-A735-4D2F-AE86-BF9E54C79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7680" y="1166018"/>
            <a:ext cx="2095500"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401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6CAB-9258-49B2-89E7-FEBDE7D09D6F}"/>
              </a:ext>
            </a:extLst>
          </p:cNvPr>
          <p:cNvSpPr>
            <a:spLocks noGrp="1"/>
          </p:cNvSpPr>
          <p:nvPr>
            <p:ph type="title"/>
          </p:nvPr>
        </p:nvSpPr>
        <p:spPr>
          <a:solidFill>
            <a:schemeClr val="tx2"/>
          </a:solidFill>
        </p:spPr>
        <p:txBody>
          <a:bodyPr/>
          <a:lstStyle/>
          <a:p>
            <a:r>
              <a:rPr lang="en-US" dirty="0"/>
              <a:t>Getting ready for International Feet!</a:t>
            </a:r>
          </a:p>
        </p:txBody>
      </p:sp>
      <p:sp>
        <p:nvSpPr>
          <p:cNvPr id="3" name="Content Placeholder 2">
            <a:extLst>
              <a:ext uri="{FF2B5EF4-FFF2-40B4-BE49-F238E27FC236}">
                <a16:creationId xmlns:a16="http://schemas.microsoft.com/office/drawing/2014/main" id="{5F6A24D9-5AFB-440F-8EF1-D54A0AD4DE79}"/>
              </a:ext>
            </a:extLst>
          </p:cNvPr>
          <p:cNvSpPr>
            <a:spLocks noGrp="1"/>
          </p:cNvSpPr>
          <p:nvPr>
            <p:ph idx="1"/>
          </p:nvPr>
        </p:nvSpPr>
        <p:spPr>
          <a:xfrm>
            <a:off x="304800" y="1143000"/>
            <a:ext cx="11734800" cy="4906964"/>
          </a:xfrm>
        </p:spPr>
        <p:txBody>
          <a:bodyPr/>
          <a:lstStyle/>
          <a:p>
            <a:r>
              <a:rPr lang="en-US" dirty="0"/>
              <a:t>Goal is to NOT make a 3</a:t>
            </a:r>
            <a:r>
              <a:rPr lang="en-US" baseline="30000" dirty="0"/>
              <a:t>rd</a:t>
            </a:r>
            <a:r>
              <a:rPr lang="en-US" dirty="0"/>
              <a:t> version of our workspace.</a:t>
            </a:r>
          </a:p>
          <a:p>
            <a:r>
              <a:rPr lang="en-US" dirty="0"/>
              <a:t>Set per WORKSET!!!</a:t>
            </a:r>
          </a:p>
          <a:p>
            <a:r>
              <a:rPr lang="en-US" dirty="0"/>
              <a:t>MUST	BE EVEN MORE DELAGENT WITH SEED FILES AND WORKING UNITS!</a:t>
            </a:r>
          </a:p>
          <a:p>
            <a:r>
              <a:rPr lang="en-US" dirty="0"/>
              <a:t>Will provide more info closer to implementation </a:t>
            </a:r>
          </a:p>
        </p:txBody>
      </p:sp>
      <p:sp>
        <p:nvSpPr>
          <p:cNvPr id="4" name="Footer Placeholder 3">
            <a:extLst>
              <a:ext uri="{FF2B5EF4-FFF2-40B4-BE49-F238E27FC236}">
                <a16:creationId xmlns:a16="http://schemas.microsoft.com/office/drawing/2014/main" id="{DD864362-63F7-4FC0-9D45-2C04152B7BD5}"/>
              </a:ext>
            </a:extLst>
          </p:cNvPr>
          <p:cNvSpPr>
            <a:spLocks noGrp="1"/>
          </p:cNvSpPr>
          <p:nvPr>
            <p:ph type="ftr" sz="quarter" idx="3"/>
          </p:nvPr>
        </p:nvSpPr>
        <p:spPr/>
        <p:txBody>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13256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7695-177D-4A28-A5F8-B425EBD8E7A9}"/>
              </a:ext>
            </a:extLst>
          </p:cNvPr>
          <p:cNvSpPr>
            <a:spLocks noGrp="1"/>
          </p:cNvSpPr>
          <p:nvPr>
            <p:ph type="title"/>
          </p:nvPr>
        </p:nvSpPr>
        <p:spPr/>
        <p:txBody>
          <a:bodyPr/>
          <a:lstStyle/>
          <a:p>
            <a:r>
              <a:rPr lang="en-US" dirty="0"/>
              <a:t>Slope Labeler</a:t>
            </a:r>
          </a:p>
        </p:txBody>
      </p:sp>
      <p:sp>
        <p:nvSpPr>
          <p:cNvPr id="3" name="Content Placeholder 2">
            <a:extLst>
              <a:ext uri="{FF2B5EF4-FFF2-40B4-BE49-F238E27FC236}">
                <a16:creationId xmlns:a16="http://schemas.microsoft.com/office/drawing/2014/main" id="{D547B906-DCC9-4DCE-812A-17C4CE880118}"/>
              </a:ext>
            </a:extLst>
          </p:cNvPr>
          <p:cNvSpPr>
            <a:spLocks noGrp="1"/>
          </p:cNvSpPr>
          <p:nvPr>
            <p:ph idx="1"/>
          </p:nvPr>
        </p:nvSpPr>
        <p:spPr>
          <a:xfrm>
            <a:off x="457200" y="1143000"/>
            <a:ext cx="10896600" cy="4906964"/>
          </a:xfrm>
        </p:spPr>
        <p:txBody>
          <a:bodyPr/>
          <a:lstStyle/>
          <a:p>
            <a:r>
              <a:rPr lang="en-US" dirty="0"/>
              <a:t>Got a request for annotating existing slope.</a:t>
            </a:r>
          </a:p>
          <a:p>
            <a:r>
              <a:rPr lang="en-US" dirty="0">
                <a:cs typeface="Calibri Light" panose="020F0302020204030204" pitchFamily="34" charset="0"/>
              </a:rPr>
              <a:t>XS are slices of the 3d model. The elements are not line strings.</a:t>
            </a:r>
          </a:p>
          <a:p>
            <a:r>
              <a:rPr lang="en-US" dirty="0">
                <a:cs typeface="Calibri Light" panose="020F0302020204030204" pitchFamily="34" charset="0"/>
              </a:rPr>
              <a:t>Found and Updated app originally written by Larry Wilson (CMT) while at LJB.</a:t>
            </a:r>
          </a:p>
          <a:p>
            <a:r>
              <a:rPr lang="en-US" dirty="0">
                <a:cs typeface="Calibri Light" panose="020F0302020204030204" pitchFamily="34" charset="0"/>
              </a:rPr>
              <a:t>Can place slope from two points.</a:t>
            </a:r>
          </a:p>
        </p:txBody>
      </p:sp>
      <p:sp>
        <p:nvSpPr>
          <p:cNvPr id="4" name="Footer Placeholder 3">
            <a:extLst>
              <a:ext uri="{FF2B5EF4-FFF2-40B4-BE49-F238E27FC236}">
                <a16:creationId xmlns:a16="http://schemas.microsoft.com/office/drawing/2014/main" id="{EE89368E-F4CA-4274-BCFC-012E0A9D9EE3}"/>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058879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70971"/>
            <a:ext cx="10972800" cy="1938992"/>
          </a:xfrm>
          <a:solidFill>
            <a:schemeClr val="accent4"/>
          </a:solidFill>
        </p:spPr>
        <p:txBody>
          <a:bodyPr/>
          <a:lstStyle/>
          <a:p>
            <a:r>
              <a:rPr lang="en-US" dirty="0"/>
              <a:t>Low Distortion Projection (LDP)</a:t>
            </a:r>
          </a:p>
        </p:txBody>
      </p:sp>
      <p:sp>
        <p:nvSpPr>
          <p:cNvPr id="3" name="Subtitle 2"/>
          <p:cNvSpPr>
            <a:spLocks noGrp="1"/>
          </p:cNvSpPr>
          <p:nvPr>
            <p:ph type="subTitle" idx="1"/>
          </p:nvPr>
        </p:nvSpPr>
        <p:spPr/>
        <p:txBody>
          <a:bodyPr/>
          <a:lstStyle/>
          <a:p>
            <a:pPr marL="0" marR="0" lvl="0" indent="0" algn="ctr" defTabSz="914400" rtl="0" eaLnBrk="1" fontAlgn="base" latinLnBrk="0" hangingPunct="1">
              <a:lnSpc>
                <a:spcPct val="100000"/>
              </a:lnSpc>
              <a:spcBef>
                <a:spcPct val="20000"/>
              </a:spcBef>
              <a:spcAft>
                <a:spcPct val="0"/>
              </a:spcAft>
              <a:buClrTx/>
              <a:buSzTx/>
              <a:buFont typeface="Courier New" panose="02070309020205020404" pitchFamily="49" charset="0"/>
              <a:buNone/>
              <a:tabLst/>
              <a:defRPr/>
            </a:pPr>
            <a:r>
              <a:rPr kumimoji="0" lang="en-US" sz="2400" b="0" i="0" u="none" strike="noStrike" kern="0" cap="none" spc="0" normalizeH="0" baseline="0" noProof="0" dirty="0">
                <a:ln>
                  <a:noFill/>
                </a:ln>
                <a:solidFill>
                  <a:prstClr val="white"/>
                </a:solidFill>
                <a:effectLst/>
                <a:uLnTx/>
                <a:uFillTx/>
                <a:latin typeface="Trebuchet MS" panose="020B0603020202020204"/>
                <a:ea typeface="+mn-ea"/>
                <a:cs typeface="+mn-cs"/>
              </a:rPr>
              <a:t>Kyle Ince, P.E., S.I.</a:t>
            </a:r>
          </a:p>
        </p:txBody>
      </p:sp>
      <p:sp>
        <p:nvSpPr>
          <p:cNvPr id="9" name="Footer Placeholder 8"/>
          <p:cNvSpPr>
            <a:spLocks noGrp="1"/>
          </p:cNvSpPr>
          <p:nvPr>
            <p:ph type="ftr" sz="quarter" idx="3"/>
          </p:nvPr>
        </p:nvSpPr>
        <p:spPr/>
        <p:txBody>
          <a:bodyPr>
            <a:normAutofit/>
          </a:bodyPr>
          <a:lstStyle/>
          <a:p>
            <a:pPr>
              <a:defRPr/>
            </a:pPr>
            <a:r>
              <a:rPr lang="en-US" dirty="0"/>
              <a:t>Ohio DOT CADD Users Group Meeting - 04/13/2022</a:t>
            </a:r>
          </a:p>
        </p:txBody>
      </p:sp>
    </p:spTree>
    <p:extLst>
      <p:ext uri="{BB962C8B-B14F-4D97-AF65-F5344CB8AC3E}">
        <p14:creationId xmlns:p14="http://schemas.microsoft.com/office/powerpoint/2010/main" val="4674105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1678-D829-479A-BA19-21F721A29961}"/>
              </a:ext>
            </a:extLst>
          </p:cNvPr>
          <p:cNvSpPr>
            <a:spLocks noGrp="1"/>
          </p:cNvSpPr>
          <p:nvPr>
            <p:ph type="title"/>
          </p:nvPr>
        </p:nvSpPr>
        <p:spPr/>
        <p:txBody>
          <a:bodyPr/>
          <a:lstStyle/>
          <a:p>
            <a:r>
              <a:rPr lang="en-US" dirty="0"/>
              <a:t>Low Distortion Projection (LDP)</a:t>
            </a:r>
          </a:p>
        </p:txBody>
      </p:sp>
      <p:sp>
        <p:nvSpPr>
          <p:cNvPr id="3" name="Content Placeholder 2">
            <a:extLst>
              <a:ext uri="{FF2B5EF4-FFF2-40B4-BE49-F238E27FC236}">
                <a16:creationId xmlns:a16="http://schemas.microsoft.com/office/drawing/2014/main" id="{3B7DAF1C-C167-4A46-9C6F-4C231075E90A}"/>
              </a:ext>
            </a:extLst>
          </p:cNvPr>
          <p:cNvSpPr>
            <a:spLocks noGrp="1"/>
          </p:cNvSpPr>
          <p:nvPr>
            <p:ph idx="1"/>
          </p:nvPr>
        </p:nvSpPr>
        <p:spPr>
          <a:xfrm>
            <a:off x="152400" y="1066800"/>
            <a:ext cx="4724400" cy="5334000"/>
          </a:xfrm>
        </p:spPr>
        <p:txBody>
          <a:bodyPr numCol="1"/>
          <a:lstStyle/>
          <a:p>
            <a:r>
              <a:rPr lang="en-US" dirty="0"/>
              <a:t>Ohio Single Zone</a:t>
            </a:r>
          </a:p>
          <a:p>
            <a:pPr lvl="1"/>
            <a:r>
              <a:rPr kumimoji="0" lang="en-US" b="0" i="0" u="none" strike="noStrike" kern="1200" cap="none" spc="0" normalizeH="0" baseline="0" noProof="0" dirty="0">
                <a:ln>
                  <a:noFill/>
                </a:ln>
                <a:solidFill>
                  <a:prstClr val="white"/>
                </a:solidFill>
                <a:effectLst/>
                <a:uLnTx/>
                <a:uFillTx/>
                <a:latin typeface="Trebuchet MS" panose="020B0603020202020204"/>
                <a:ea typeface="+mn-ea"/>
                <a:cs typeface="+mn-cs"/>
              </a:rPr>
              <a:t>Single State Plane Zone Base Layer for Large Scale GIS Applications “OGRIP”</a:t>
            </a:r>
            <a:endParaRPr kumimoji="0" lang="en-US" sz="16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lvl="1" fontAlgn="auto">
              <a:spcBef>
                <a:spcPts val="0"/>
              </a:spcBef>
              <a:spcAft>
                <a:spcPts val="0"/>
              </a:spcAft>
              <a:defRPr/>
            </a:pPr>
            <a:r>
              <a:rPr kumimoji="0" lang="en-US" b="0" i="0" u="none" strike="noStrike" kern="1200" cap="none" spc="0" normalizeH="0" baseline="0" noProof="0" dirty="0">
                <a:ln>
                  <a:noFill/>
                </a:ln>
                <a:solidFill>
                  <a:prstClr val="white"/>
                </a:solidFill>
                <a:effectLst/>
                <a:uLnTx/>
                <a:uFillTx/>
                <a:latin typeface="Trebuchet MS" panose="020B0603020202020204"/>
                <a:ea typeface="+mn-ea"/>
                <a:cs typeface="+mn-cs"/>
              </a:rPr>
              <a:t>Transverse Mercator Projection Scaled to the Topographic Surface</a:t>
            </a:r>
            <a:endPar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lvl="1" fontAlgn="auto">
              <a:spcBef>
                <a:spcPts val="0"/>
              </a:spcBef>
              <a:spcAft>
                <a:spcPts val="0"/>
              </a:spcAft>
              <a:defRPr/>
            </a:pPr>
            <a:r>
              <a:rPr kumimoji="0" lang="en-US" b="0" i="0" u="none" strike="noStrike" kern="1200" cap="none" spc="0" normalizeH="0" baseline="0" noProof="0" dirty="0">
                <a:ln>
                  <a:noFill/>
                </a:ln>
                <a:solidFill>
                  <a:prstClr val="white"/>
                </a:solidFill>
                <a:effectLst/>
                <a:uLnTx/>
                <a:uFillTx/>
                <a:latin typeface="Trebuchet MS" panose="020B0603020202020204"/>
                <a:ea typeface="+mn-ea"/>
                <a:cs typeface="+mn-cs"/>
              </a:rPr>
              <a:t>98% of State within 200 ppm or 1:5,000</a:t>
            </a:r>
          </a:p>
          <a:p>
            <a:pPr lvl="1"/>
            <a:endParaRPr lang="en-US" dirty="0"/>
          </a:p>
        </p:txBody>
      </p:sp>
      <p:pic>
        <p:nvPicPr>
          <p:cNvPr id="4" name="Content Placeholder 5" descr="Map&#10;&#10;Description automatically generated">
            <a:extLst>
              <a:ext uri="{FF2B5EF4-FFF2-40B4-BE49-F238E27FC236}">
                <a16:creationId xmlns:a16="http://schemas.microsoft.com/office/drawing/2014/main" id="{F7718CBB-B5DC-4E9A-A171-B1FBB76B32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876800" y="967101"/>
            <a:ext cx="7157509" cy="5368132"/>
          </a:xfrm>
          <a:prstGeom prst="rect">
            <a:avLst/>
          </a:prstGeom>
          <a:noFill/>
          <a:ln w="9525">
            <a:noFill/>
            <a:miter lim="800000"/>
            <a:headEnd/>
            <a:tailEnd/>
          </a:ln>
        </p:spPr>
      </p:pic>
      <p:sp>
        <p:nvSpPr>
          <p:cNvPr id="8" name="Footer Placeholder 8">
            <a:extLst>
              <a:ext uri="{FF2B5EF4-FFF2-40B4-BE49-F238E27FC236}">
                <a16:creationId xmlns:a16="http://schemas.microsoft.com/office/drawing/2014/main" id="{4D4F3B3D-8FBA-4451-BE9A-9C0A105B76A8}"/>
              </a:ext>
            </a:extLst>
          </p:cNvPr>
          <p:cNvSpPr txBox="1">
            <a:spLocks/>
          </p:cNvSpPr>
          <p:nvPr/>
        </p:nvSpPr>
        <p:spPr>
          <a:xfrm>
            <a:off x="1447800" y="6370320"/>
            <a:ext cx="7756218" cy="365760"/>
          </a:xfrm>
          <a:prstGeom prst="rect">
            <a:avLst/>
          </a:prstGeom>
        </p:spPr>
        <p:txBody>
          <a:bodyPr>
            <a:norm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400" spc="100" dirty="0">
                <a:solidFill>
                  <a:schemeClr val="tx1">
                    <a:lumMod val="50000"/>
                    <a:lumOff val="50000"/>
                  </a:schemeClr>
                </a:solidFill>
                <a:latin typeface="+mn-lt"/>
              </a:rPr>
              <a:t>Ohio DOT CADD Users Group Meeting - 04/13/2022</a:t>
            </a:r>
          </a:p>
        </p:txBody>
      </p:sp>
    </p:spTree>
    <p:extLst>
      <p:ext uri="{BB962C8B-B14F-4D97-AF65-F5344CB8AC3E}">
        <p14:creationId xmlns:p14="http://schemas.microsoft.com/office/powerpoint/2010/main" val="12138954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1678-D829-479A-BA19-21F721A29961}"/>
              </a:ext>
            </a:extLst>
          </p:cNvPr>
          <p:cNvSpPr>
            <a:spLocks noGrp="1"/>
          </p:cNvSpPr>
          <p:nvPr>
            <p:ph type="title"/>
          </p:nvPr>
        </p:nvSpPr>
        <p:spPr/>
        <p:txBody>
          <a:bodyPr/>
          <a:lstStyle/>
          <a:p>
            <a:r>
              <a:rPr lang="en-US" dirty="0"/>
              <a:t>Low Distortion Projection (LDP)</a:t>
            </a:r>
          </a:p>
        </p:txBody>
      </p:sp>
      <p:sp>
        <p:nvSpPr>
          <p:cNvPr id="3" name="Content Placeholder 2">
            <a:extLst>
              <a:ext uri="{FF2B5EF4-FFF2-40B4-BE49-F238E27FC236}">
                <a16:creationId xmlns:a16="http://schemas.microsoft.com/office/drawing/2014/main" id="{3B7DAF1C-C167-4A46-9C6F-4C231075E90A}"/>
              </a:ext>
            </a:extLst>
          </p:cNvPr>
          <p:cNvSpPr>
            <a:spLocks noGrp="1"/>
          </p:cNvSpPr>
          <p:nvPr>
            <p:ph idx="1"/>
          </p:nvPr>
        </p:nvSpPr>
        <p:spPr>
          <a:xfrm>
            <a:off x="152400" y="1066800"/>
            <a:ext cx="6477000" cy="5334000"/>
          </a:xfrm>
        </p:spPr>
        <p:txBody>
          <a:bodyPr numCol="1"/>
          <a:lstStyle/>
          <a:p>
            <a:pPr fontAlgn="auto">
              <a:spcBef>
                <a:spcPts val="0"/>
              </a:spcBef>
              <a:spcAft>
                <a:spcPts val="0"/>
              </a:spcAft>
              <a:defRPr/>
            </a:pPr>
            <a:r>
              <a:rPr kumimoji="0" lang="en-US" b="0" i="0" u="none" strike="noStrike" kern="1200" cap="none" spc="0" normalizeH="0" baseline="0" noProof="0" dirty="0">
                <a:ln>
                  <a:noFill/>
                </a:ln>
                <a:solidFill>
                  <a:prstClr val="white"/>
                </a:solidFill>
                <a:effectLst/>
                <a:uLnTx/>
                <a:uFillTx/>
                <a:latin typeface="Trebuchet MS" panose="020B0603020202020204"/>
                <a:ea typeface="+mn-ea"/>
                <a:cs typeface="+mn-cs"/>
              </a:rPr>
              <a:t>2</a:t>
            </a:r>
            <a:r>
              <a:rPr kumimoji="0" lang="en-US" b="0" i="0" u="none" strike="noStrike" kern="1200" cap="none" spc="0" normalizeH="0" baseline="30000" noProof="0" dirty="0">
                <a:ln>
                  <a:noFill/>
                </a:ln>
                <a:solidFill>
                  <a:prstClr val="white"/>
                </a:solidFill>
                <a:effectLst/>
                <a:uLnTx/>
                <a:uFillTx/>
                <a:latin typeface="Trebuchet MS" panose="020B0603020202020204"/>
                <a:ea typeface="+mn-ea"/>
                <a:cs typeface="+mn-cs"/>
              </a:rPr>
              <a:t>nd</a:t>
            </a:r>
            <a:r>
              <a:rPr kumimoji="0" lang="en-US" b="0" i="0" u="none" strike="noStrike" kern="1200" cap="none" spc="0" normalizeH="0" baseline="0" noProof="0" dirty="0">
                <a:ln>
                  <a:noFill/>
                </a:ln>
                <a:solidFill>
                  <a:prstClr val="white"/>
                </a:solidFill>
                <a:effectLst/>
                <a:uLnTx/>
                <a:uFillTx/>
                <a:latin typeface="Trebuchet MS" panose="020B0603020202020204"/>
                <a:ea typeface="+mn-ea"/>
                <a:cs typeface="+mn-cs"/>
              </a:rPr>
              <a:t> Layer: Low Distortion Layer</a:t>
            </a:r>
          </a:p>
          <a:p>
            <a:pPr lvl="1" fontAlgn="auto">
              <a:spcBef>
                <a:spcPts val="0"/>
              </a:spcBef>
              <a:spcAft>
                <a:spcPts val="0"/>
              </a:spcAf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Based on County Boundaries </a:t>
            </a:r>
          </a:p>
          <a:p>
            <a:pPr lvl="1" fontAlgn="auto">
              <a:spcBef>
                <a:spcPts val="0"/>
              </a:spcBef>
              <a:spcAft>
                <a:spcPts val="0"/>
              </a:spcAf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Goal was to have linear distortion reduced to 10 ppm or less</a:t>
            </a:r>
          </a:p>
          <a:p>
            <a:pPr lvl="1" fontAlgn="auto">
              <a:spcBef>
                <a:spcPts val="0"/>
              </a:spcBef>
              <a:spcAft>
                <a:spcPts val="0"/>
              </a:spcAf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Have received preliminary approval from NGS on Designs</a:t>
            </a:r>
          </a:p>
          <a:p>
            <a:pPr lvl="1" fontAlgn="auto">
              <a:spcBef>
                <a:spcPts val="0"/>
              </a:spcBef>
              <a:spcAft>
                <a:spcPts val="0"/>
              </a:spcAf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ODOT to implement for internal use Jan. 1, 2023 (coincide with the implementation of the international foot).</a:t>
            </a:r>
          </a:p>
          <a:p>
            <a:pPr lvl="1"/>
            <a:endParaRPr lang="en-US" dirty="0"/>
          </a:p>
        </p:txBody>
      </p:sp>
      <p:graphicFrame>
        <p:nvGraphicFramePr>
          <p:cNvPr id="5" name="Content Placeholder 4">
            <a:extLst>
              <a:ext uri="{FF2B5EF4-FFF2-40B4-BE49-F238E27FC236}">
                <a16:creationId xmlns:a16="http://schemas.microsoft.com/office/drawing/2014/main" id="{48804961-4E1D-4325-AB72-3E9783FDCC93}"/>
              </a:ext>
            </a:extLst>
          </p:cNvPr>
          <p:cNvGraphicFramePr>
            <a:graphicFrameLocks noChangeAspect="1"/>
          </p:cNvGraphicFramePr>
          <p:nvPr/>
        </p:nvGraphicFramePr>
        <p:xfrm>
          <a:off x="6324600" y="457200"/>
          <a:ext cx="5394018" cy="6447722"/>
        </p:xfrm>
        <a:graphic>
          <a:graphicData uri="http://schemas.openxmlformats.org/presentationml/2006/ole">
            <mc:AlternateContent xmlns:mc="http://schemas.openxmlformats.org/markup-compatibility/2006">
              <mc:Choice xmlns:v="urn:schemas-microsoft-com:vml" Requires="v">
                <p:oleObj spid="_x0000_s1029" name="Document" r:id="rId3" imgW="6890755" imgH="8238013" progId="Word.Document.12">
                  <p:embed/>
                </p:oleObj>
              </mc:Choice>
              <mc:Fallback>
                <p:oleObj name="Document" r:id="rId3" imgW="6890755" imgH="8238013" progId="Word.Document.12">
                  <p:embed/>
                  <p:pic>
                    <p:nvPicPr>
                      <p:cNvPr id="5" name="Content Placeholder 4">
                        <a:extLst>
                          <a:ext uri="{FF2B5EF4-FFF2-40B4-BE49-F238E27FC236}">
                            <a16:creationId xmlns:a16="http://schemas.microsoft.com/office/drawing/2014/main" id="{48804961-4E1D-4325-AB72-3E9783FDCC93}"/>
                          </a:ext>
                        </a:extLst>
                      </p:cNvPr>
                      <p:cNvPicPr/>
                      <p:nvPr/>
                    </p:nvPicPr>
                    <p:blipFill>
                      <a:blip r:embed="rId4"/>
                      <a:stretch>
                        <a:fillRect/>
                      </a:stretch>
                    </p:blipFill>
                    <p:spPr>
                      <a:xfrm>
                        <a:off x="6324600" y="457200"/>
                        <a:ext cx="5394018" cy="6447722"/>
                      </a:xfrm>
                      <a:prstGeom prst="rect">
                        <a:avLst/>
                      </a:prstGeom>
                    </p:spPr>
                  </p:pic>
                </p:oleObj>
              </mc:Fallback>
            </mc:AlternateContent>
          </a:graphicData>
        </a:graphic>
      </p:graphicFrame>
    </p:spTree>
    <p:extLst>
      <p:ext uri="{BB962C8B-B14F-4D97-AF65-F5344CB8AC3E}">
        <p14:creationId xmlns:p14="http://schemas.microsoft.com/office/powerpoint/2010/main" val="186041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29000" decel="31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ppt_x"/>
                                          </p:val>
                                        </p:tav>
                                        <p:tav tm="100000">
                                          <p:val>
                                            <p:strVal val="#ppt_x"/>
                                          </p:val>
                                        </p:tav>
                                      </p:tavLst>
                                    </p:anim>
                                    <p:anim calcmode="lin" valueType="num">
                                      <p:cBhvr additive="base">
                                        <p:cTn id="8" dur="3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1678-D829-479A-BA19-21F721A29961}"/>
              </a:ext>
            </a:extLst>
          </p:cNvPr>
          <p:cNvSpPr>
            <a:spLocks noGrp="1"/>
          </p:cNvSpPr>
          <p:nvPr>
            <p:ph type="title"/>
          </p:nvPr>
        </p:nvSpPr>
        <p:spPr/>
        <p:txBody>
          <a:bodyPr/>
          <a:lstStyle/>
          <a:p>
            <a:r>
              <a:rPr lang="en-US" dirty="0"/>
              <a:t>Low Distortion Projection (LDP)</a:t>
            </a:r>
          </a:p>
        </p:txBody>
      </p:sp>
      <p:pic>
        <p:nvPicPr>
          <p:cNvPr id="6" name="Picture 5">
            <a:extLst>
              <a:ext uri="{FF2B5EF4-FFF2-40B4-BE49-F238E27FC236}">
                <a16:creationId xmlns:a16="http://schemas.microsoft.com/office/drawing/2014/main" id="{0187DDAB-DA7C-4D2D-AC3C-DB0798FFD5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7822" y="909506"/>
            <a:ext cx="7196356" cy="5397267"/>
          </a:xfrm>
          <a:prstGeom prst="rect">
            <a:avLst/>
          </a:prstGeom>
        </p:spPr>
      </p:pic>
    </p:spTree>
    <p:extLst>
      <p:ext uri="{BB962C8B-B14F-4D97-AF65-F5344CB8AC3E}">
        <p14:creationId xmlns:p14="http://schemas.microsoft.com/office/powerpoint/2010/main" val="10164800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1678-D829-479A-BA19-21F721A29961}"/>
              </a:ext>
            </a:extLst>
          </p:cNvPr>
          <p:cNvSpPr>
            <a:spLocks noGrp="1"/>
          </p:cNvSpPr>
          <p:nvPr>
            <p:ph type="title"/>
          </p:nvPr>
        </p:nvSpPr>
        <p:spPr/>
        <p:txBody>
          <a:bodyPr/>
          <a:lstStyle/>
          <a:p>
            <a:r>
              <a:rPr lang="en-US" dirty="0"/>
              <a:t>Low Distortion Projection (LDP) Examples</a:t>
            </a:r>
          </a:p>
        </p:txBody>
      </p:sp>
      <p:sp>
        <p:nvSpPr>
          <p:cNvPr id="3" name="Content Placeholder 2">
            <a:extLst>
              <a:ext uri="{FF2B5EF4-FFF2-40B4-BE49-F238E27FC236}">
                <a16:creationId xmlns:a16="http://schemas.microsoft.com/office/drawing/2014/main" id="{3B7DAF1C-C167-4A46-9C6F-4C231075E90A}"/>
              </a:ext>
            </a:extLst>
          </p:cNvPr>
          <p:cNvSpPr>
            <a:spLocks noGrp="1"/>
          </p:cNvSpPr>
          <p:nvPr>
            <p:ph idx="1"/>
          </p:nvPr>
        </p:nvSpPr>
        <p:spPr>
          <a:xfrm>
            <a:off x="698" y="914400"/>
            <a:ext cx="7576213" cy="1219200"/>
          </a:xfrm>
        </p:spPr>
        <p:txBody>
          <a:bodyPr numCol="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Cuyahoga County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I-480 Valley View Bridge</a:t>
            </a:r>
          </a:p>
          <a:p>
            <a:pPr marL="457200" lvl="1" indent="0">
              <a:buNone/>
            </a:pPr>
            <a:endParaRPr lang="en-US" dirty="0"/>
          </a:p>
        </p:txBody>
      </p:sp>
      <p:pic>
        <p:nvPicPr>
          <p:cNvPr id="6" name="Content Placeholder 1">
            <a:extLst>
              <a:ext uri="{FF2B5EF4-FFF2-40B4-BE49-F238E27FC236}">
                <a16:creationId xmlns:a16="http://schemas.microsoft.com/office/drawing/2014/main" id="{9042580E-D65B-4F53-A179-C0C171FEEA04}"/>
              </a:ext>
            </a:extLst>
          </p:cNvPr>
          <p:cNvPicPr>
            <a:picLocks noChangeAspect="1"/>
          </p:cNvPicPr>
          <p:nvPr/>
        </p:nvPicPr>
        <p:blipFill>
          <a:blip r:embed="rId2"/>
          <a:stretch>
            <a:fillRect/>
          </a:stretch>
        </p:blipFill>
        <p:spPr bwMode="auto">
          <a:xfrm>
            <a:off x="228277" y="2181837"/>
            <a:ext cx="7499754" cy="3031957"/>
          </a:xfrm>
          <a:prstGeom prst="rect">
            <a:avLst/>
          </a:prstGeom>
          <a:noFill/>
          <a:ln w="9525">
            <a:noFill/>
            <a:miter lim="800000"/>
            <a:headEnd/>
            <a:tailEnd/>
          </a:ln>
        </p:spPr>
      </p:pic>
      <p:pic>
        <p:nvPicPr>
          <p:cNvPr id="7" name="Picture 6">
            <a:extLst>
              <a:ext uri="{FF2B5EF4-FFF2-40B4-BE49-F238E27FC236}">
                <a16:creationId xmlns:a16="http://schemas.microsoft.com/office/drawing/2014/main" id="{7BD74093-3D57-48ED-BBF6-B85320C0BE95}"/>
              </a:ext>
            </a:extLst>
          </p:cNvPr>
          <p:cNvPicPr>
            <a:picLocks noChangeAspect="1"/>
          </p:cNvPicPr>
          <p:nvPr/>
        </p:nvPicPr>
        <p:blipFill>
          <a:blip r:embed="rId3"/>
          <a:stretch>
            <a:fillRect/>
          </a:stretch>
        </p:blipFill>
        <p:spPr>
          <a:xfrm>
            <a:off x="8251466" y="1118347"/>
            <a:ext cx="3788133" cy="4901453"/>
          </a:xfrm>
          <a:prstGeom prst="rect">
            <a:avLst/>
          </a:prstGeom>
        </p:spPr>
      </p:pic>
      <p:graphicFrame>
        <p:nvGraphicFramePr>
          <p:cNvPr id="8" name="Content Placeholder 10">
            <a:extLst>
              <a:ext uri="{FF2B5EF4-FFF2-40B4-BE49-F238E27FC236}">
                <a16:creationId xmlns:a16="http://schemas.microsoft.com/office/drawing/2014/main" id="{69F43111-5F13-4A3A-A2B1-A272F38DE56D}"/>
              </a:ext>
            </a:extLst>
          </p:cNvPr>
          <p:cNvGraphicFramePr>
            <a:graphicFrameLocks/>
          </p:cNvGraphicFramePr>
          <p:nvPr/>
        </p:nvGraphicFramePr>
        <p:xfrm>
          <a:off x="228277" y="5273901"/>
          <a:ext cx="7499755" cy="1339398"/>
        </p:xfrm>
        <a:graphic>
          <a:graphicData uri="http://schemas.openxmlformats.org/drawingml/2006/table">
            <a:tbl>
              <a:tblPr/>
              <a:tblGrid>
                <a:gridCol w="1082909">
                  <a:extLst>
                    <a:ext uri="{9D8B030D-6E8A-4147-A177-3AD203B41FA5}">
                      <a16:colId xmlns:a16="http://schemas.microsoft.com/office/drawing/2014/main" val="3464073334"/>
                    </a:ext>
                  </a:extLst>
                </a:gridCol>
                <a:gridCol w="1335236">
                  <a:extLst>
                    <a:ext uri="{9D8B030D-6E8A-4147-A177-3AD203B41FA5}">
                      <a16:colId xmlns:a16="http://schemas.microsoft.com/office/drawing/2014/main" val="1800462660"/>
                    </a:ext>
                  </a:extLst>
                </a:gridCol>
                <a:gridCol w="1009313">
                  <a:extLst>
                    <a:ext uri="{9D8B030D-6E8A-4147-A177-3AD203B41FA5}">
                      <a16:colId xmlns:a16="http://schemas.microsoft.com/office/drawing/2014/main" val="1054300304"/>
                    </a:ext>
                  </a:extLst>
                </a:gridCol>
                <a:gridCol w="672875">
                  <a:extLst>
                    <a:ext uri="{9D8B030D-6E8A-4147-A177-3AD203B41FA5}">
                      <a16:colId xmlns:a16="http://schemas.microsoft.com/office/drawing/2014/main" val="2961648960"/>
                    </a:ext>
                  </a:extLst>
                </a:gridCol>
                <a:gridCol w="1233604">
                  <a:extLst>
                    <a:ext uri="{9D8B030D-6E8A-4147-A177-3AD203B41FA5}">
                      <a16:colId xmlns:a16="http://schemas.microsoft.com/office/drawing/2014/main" val="1867272021"/>
                    </a:ext>
                  </a:extLst>
                </a:gridCol>
                <a:gridCol w="1082909">
                  <a:extLst>
                    <a:ext uri="{9D8B030D-6E8A-4147-A177-3AD203B41FA5}">
                      <a16:colId xmlns:a16="http://schemas.microsoft.com/office/drawing/2014/main" val="819430496"/>
                    </a:ext>
                  </a:extLst>
                </a:gridCol>
                <a:gridCol w="1082909">
                  <a:extLst>
                    <a:ext uri="{9D8B030D-6E8A-4147-A177-3AD203B41FA5}">
                      <a16:colId xmlns:a16="http://schemas.microsoft.com/office/drawing/2014/main" val="1483160786"/>
                    </a:ext>
                  </a:extLst>
                </a:gridCol>
              </a:tblGrid>
              <a:tr h="267765">
                <a:tc gridSpan="3">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200" b="1" u="none" strike="noStrike" dirty="0">
                          <a:solidFill>
                            <a:schemeClr val="bg1"/>
                          </a:solidFill>
                          <a:effectLst/>
                        </a:rPr>
                        <a:t>                       I-480 BRIDGE SPAN</a:t>
                      </a:r>
                      <a:endParaRPr lang="en-US" sz="1200" b="1" i="1"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a:solidFill>
                            <a:schemeClr val="bg1"/>
                          </a:solidFill>
                          <a:effectLst/>
                        </a:rPr>
                        <a:t> </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dirty="0">
                          <a:solidFill>
                            <a:schemeClr val="bg1"/>
                          </a:solidFill>
                          <a:effectLst/>
                        </a:rPr>
                        <a:t> </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a:solidFill>
                            <a:schemeClr val="bg1"/>
                          </a:solidFill>
                          <a:effectLst/>
                        </a:rPr>
                        <a:t> </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a:solidFill>
                            <a:schemeClr val="bg1"/>
                          </a:solidFill>
                          <a:effectLst/>
                        </a:rPr>
                        <a:t> </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071569753"/>
                  </a:ext>
                </a:extLst>
              </a:tr>
              <a:tr h="294489">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200" u="none" strike="noStrike">
                          <a:solidFill>
                            <a:schemeClr val="bg1"/>
                          </a:solidFill>
                          <a:effectLst/>
                        </a:rPr>
                        <a:t> </a:t>
                      </a:r>
                      <a:endParaRPr lang="en-US" sz="1200" b="1" i="1"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Grid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Ground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Diff.</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feet per mile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parts per million</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1/</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2896695515"/>
                  </a:ext>
                </a:extLst>
              </a:tr>
              <a:tr h="245451">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dirty="0">
                          <a:solidFill>
                            <a:schemeClr val="bg1"/>
                          </a:solidFill>
                          <a:effectLst/>
                        </a:rPr>
                        <a:t> </a:t>
                      </a:r>
                      <a:r>
                        <a:rPr lang="en-US" sz="1100" b="1" u="none" strike="noStrike" dirty="0">
                          <a:solidFill>
                            <a:schemeClr val="bg1"/>
                          </a:solidFill>
                          <a:effectLst/>
                        </a:rPr>
                        <a:t>STATE PLANE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4191.688</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4192.004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-0.316</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-0.398</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-75</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13266</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03755300"/>
                  </a:ext>
                </a:extLst>
              </a:tr>
              <a:tr h="245451">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20 PPM</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4191.920</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4192.004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-0.084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-0.106</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-20</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49905 </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027215112"/>
                  </a:ext>
                </a:extLst>
              </a:tr>
              <a:tr h="245451">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dirty="0">
                          <a:solidFill>
                            <a:schemeClr val="bg1"/>
                          </a:solidFill>
                          <a:effectLst/>
                        </a:rPr>
                        <a:t> </a:t>
                      </a:r>
                      <a:r>
                        <a:rPr lang="en-US" sz="1100" b="1" u="none" strike="noStrike" dirty="0">
                          <a:solidFill>
                            <a:schemeClr val="bg1"/>
                          </a:solidFill>
                          <a:effectLst/>
                        </a:rPr>
                        <a:t>LDP</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4191.995</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4192.004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-0.009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-0.011</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465778</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2764080982"/>
                  </a:ext>
                </a:extLst>
              </a:tr>
            </a:tbl>
          </a:graphicData>
        </a:graphic>
      </p:graphicFrame>
    </p:spTree>
    <p:extLst>
      <p:ext uri="{BB962C8B-B14F-4D97-AF65-F5344CB8AC3E}">
        <p14:creationId xmlns:p14="http://schemas.microsoft.com/office/powerpoint/2010/main" val="3542863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1678-D829-479A-BA19-21F721A29961}"/>
              </a:ext>
            </a:extLst>
          </p:cNvPr>
          <p:cNvSpPr>
            <a:spLocks noGrp="1"/>
          </p:cNvSpPr>
          <p:nvPr>
            <p:ph type="title"/>
          </p:nvPr>
        </p:nvSpPr>
        <p:spPr/>
        <p:txBody>
          <a:bodyPr/>
          <a:lstStyle/>
          <a:p>
            <a:r>
              <a:rPr lang="en-US" dirty="0"/>
              <a:t>Low Distortion Projection (LDP) Examples</a:t>
            </a:r>
          </a:p>
        </p:txBody>
      </p:sp>
      <p:sp>
        <p:nvSpPr>
          <p:cNvPr id="3" name="Content Placeholder 2">
            <a:extLst>
              <a:ext uri="{FF2B5EF4-FFF2-40B4-BE49-F238E27FC236}">
                <a16:creationId xmlns:a16="http://schemas.microsoft.com/office/drawing/2014/main" id="{3B7DAF1C-C167-4A46-9C6F-4C231075E90A}"/>
              </a:ext>
            </a:extLst>
          </p:cNvPr>
          <p:cNvSpPr>
            <a:spLocks noGrp="1"/>
          </p:cNvSpPr>
          <p:nvPr>
            <p:ph idx="1"/>
          </p:nvPr>
        </p:nvSpPr>
        <p:spPr>
          <a:xfrm>
            <a:off x="698" y="914400"/>
            <a:ext cx="7576213" cy="1219200"/>
          </a:xfrm>
        </p:spPr>
        <p:txBody>
          <a:bodyPr numCol="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Warren County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Jerimiah-Morrow Bridge</a:t>
            </a:r>
          </a:p>
          <a:p>
            <a:pPr marL="457200" lvl="1" indent="0">
              <a:buNone/>
            </a:pPr>
            <a:endParaRPr lang="en-US" dirty="0"/>
          </a:p>
        </p:txBody>
      </p:sp>
      <p:pic>
        <p:nvPicPr>
          <p:cNvPr id="9" name="Content Placeholder 1">
            <a:extLst>
              <a:ext uri="{FF2B5EF4-FFF2-40B4-BE49-F238E27FC236}">
                <a16:creationId xmlns:a16="http://schemas.microsoft.com/office/drawing/2014/main" id="{03F57B37-A549-4B58-A47E-F5C3FDC1431A}"/>
              </a:ext>
            </a:extLst>
          </p:cNvPr>
          <p:cNvPicPr>
            <a:picLocks noChangeAspect="1"/>
          </p:cNvPicPr>
          <p:nvPr/>
        </p:nvPicPr>
        <p:blipFill rotWithShape="1">
          <a:blip r:embed="rId2"/>
          <a:srcRect t="17694" b="10086"/>
          <a:stretch/>
        </p:blipFill>
        <p:spPr bwMode="auto">
          <a:xfrm>
            <a:off x="227578" y="2209799"/>
            <a:ext cx="7358348" cy="2514602"/>
          </a:xfrm>
          <a:prstGeom prst="rect">
            <a:avLst/>
          </a:prstGeom>
          <a:noFill/>
          <a:ln w="9525">
            <a:noFill/>
            <a:miter lim="800000"/>
            <a:headEnd/>
            <a:tailEnd/>
          </a:ln>
        </p:spPr>
      </p:pic>
      <p:graphicFrame>
        <p:nvGraphicFramePr>
          <p:cNvPr id="10" name="Content Placeholder 5">
            <a:extLst>
              <a:ext uri="{FF2B5EF4-FFF2-40B4-BE49-F238E27FC236}">
                <a16:creationId xmlns:a16="http://schemas.microsoft.com/office/drawing/2014/main" id="{4D162903-FE11-4EC8-937A-A46A5EF6EB31}"/>
              </a:ext>
            </a:extLst>
          </p:cNvPr>
          <p:cNvGraphicFramePr>
            <a:graphicFrameLocks/>
          </p:cNvGraphicFramePr>
          <p:nvPr/>
        </p:nvGraphicFramePr>
        <p:xfrm>
          <a:off x="261361" y="4876800"/>
          <a:ext cx="7358347" cy="1419196"/>
        </p:xfrm>
        <a:graphic>
          <a:graphicData uri="http://schemas.openxmlformats.org/drawingml/2006/table">
            <a:tbl>
              <a:tblPr/>
              <a:tblGrid>
                <a:gridCol w="1062490">
                  <a:extLst>
                    <a:ext uri="{9D8B030D-6E8A-4147-A177-3AD203B41FA5}">
                      <a16:colId xmlns:a16="http://schemas.microsoft.com/office/drawing/2014/main" val="3858744174"/>
                    </a:ext>
                  </a:extLst>
                </a:gridCol>
                <a:gridCol w="1310061">
                  <a:extLst>
                    <a:ext uri="{9D8B030D-6E8A-4147-A177-3AD203B41FA5}">
                      <a16:colId xmlns:a16="http://schemas.microsoft.com/office/drawing/2014/main" val="2794369648"/>
                    </a:ext>
                  </a:extLst>
                </a:gridCol>
                <a:gridCol w="990282">
                  <a:extLst>
                    <a:ext uri="{9D8B030D-6E8A-4147-A177-3AD203B41FA5}">
                      <a16:colId xmlns:a16="http://schemas.microsoft.com/office/drawing/2014/main" val="3184830757"/>
                    </a:ext>
                  </a:extLst>
                </a:gridCol>
                <a:gridCol w="660189">
                  <a:extLst>
                    <a:ext uri="{9D8B030D-6E8A-4147-A177-3AD203B41FA5}">
                      <a16:colId xmlns:a16="http://schemas.microsoft.com/office/drawing/2014/main" val="1183818760"/>
                    </a:ext>
                  </a:extLst>
                </a:gridCol>
                <a:gridCol w="1210345">
                  <a:extLst>
                    <a:ext uri="{9D8B030D-6E8A-4147-A177-3AD203B41FA5}">
                      <a16:colId xmlns:a16="http://schemas.microsoft.com/office/drawing/2014/main" val="558490405"/>
                    </a:ext>
                  </a:extLst>
                </a:gridCol>
                <a:gridCol w="1062490">
                  <a:extLst>
                    <a:ext uri="{9D8B030D-6E8A-4147-A177-3AD203B41FA5}">
                      <a16:colId xmlns:a16="http://schemas.microsoft.com/office/drawing/2014/main" val="3373699065"/>
                    </a:ext>
                  </a:extLst>
                </a:gridCol>
                <a:gridCol w="1062490">
                  <a:extLst>
                    <a:ext uri="{9D8B030D-6E8A-4147-A177-3AD203B41FA5}">
                      <a16:colId xmlns:a16="http://schemas.microsoft.com/office/drawing/2014/main" val="1976432054"/>
                    </a:ext>
                  </a:extLst>
                </a:gridCol>
              </a:tblGrid>
              <a:tr h="402050">
                <a:tc gridSpan="3">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200" b="1" u="none" strike="noStrike" dirty="0">
                          <a:solidFill>
                            <a:schemeClr val="bg1"/>
                          </a:solidFill>
                          <a:effectLst/>
                        </a:rPr>
                        <a:t>JERIMIAH MORROW BRIDGE</a:t>
                      </a:r>
                      <a:endParaRPr lang="en-US" sz="1200" b="1" i="1"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2682211491"/>
                  </a:ext>
                </a:extLst>
              </a:tr>
              <a:tr h="376088">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200" b="1" i="1"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Grid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Ground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Diff.</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feet per mile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parts per million</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1/</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69688373"/>
                  </a:ext>
                </a:extLst>
              </a:tr>
              <a:tr h="213686">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STATE PLANE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2224.093</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2224.317</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-0.224</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-0.532</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-101</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9930</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951635228"/>
                  </a:ext>
                </a:extLst>
              </a:tr>
              <a:tr h="213686">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20 PPM</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2224.272</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2224.317</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-0.045</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-0.107</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-20</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49429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24651085"/>
                  </a:ext>
                </a:extLst>
              </a:tr>
              <a:tr h="213686">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LDP</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2224.313</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2224.317</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-0.009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556079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766298420"/>
                  </a:ext>
                </a:extLst>
              </a:tr>
            </a:tbl>
          </a:graphicData>
        </a:graphic>
      </p:graphicFrame>
      <p:pic>
        <p:nvPicPr>
          <p:cNvPr id="11" name="Picture 10">
            <a:extLst>
              <a:ext uri="{FF2B5EF4-FFF2-40B4-BE49-F238E27FC236}">
                <a16:creationId xmlns:a16="http://schemas.microsoft.com/office/drawing/2014/main" id="{1C9156B8-F247-4DFA-8D89-581926C6B626}"/>
              </a:ext>
            </a:extLst>
          </p:cNvPr>
          <p:cNvPicPr>
            <a:picLocks noChangeAspect="1"/>
          </p:cNvPicPr>
          <p:nvPr/>
        </p:nvPicPr>
        <p:blipFill>
          <a:blip r:embed="rId3"/>
          <a:stretch>
            <a:fillRect/>
          </a:stretch>
        </p:blipFill>
        <p:spPr>
          <a:xfrm>
            <a:off x="8006412" y="1143000"/>
            <a:ext cx="3924227" cy="5089822"/>
          </a:xfrm>
          <a:prstGeom prst="rect">
            <a:avLst/>
          </a:prstGeom>
        </p:spPr>
      </p:pic>
    </p:spTree>
    <p:extLst>
      <p:ext uri="{BB962C8B-B14F-4D97-AF65-F5344CB8AC3E}">
        <p14:creationId xmlns:p14="http://schemas.microsoft.com/office/powerpoint/2010/main" val="19630315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47641"/>
            <a:ext cx="10972800" cy="2862322"/>
          </a:xfrm>
          <a:solidFill>
            <a:schemeClr val="accent3"/>
          </a:solidFill>
        </p:spPr>
        <p:txBody>
          <a:bodyPr/>
          <a:lstStyle/>
          <a:p>
            <a:r>
              <a:rPr lang="en-US" dirty="0"/>
              <a:t>Building Information Modeling for Infrastructure (BIM)</a:t>
            </a:r>
          </a:p>
        </p:txBody>
      </p:sp>
      <p:sp>
        <p:nvSpPr>
          <p:cNvPr id="3" name="Subtitle 2"/>
          <p:cNvSpPr>
            <a:spLocks noGrp="1"/>
          </p:cNvSpPr>
          <p:nvPr>
            <p:ph type="subTitle" idx="1"/>
          </p:nvPr>
        </p:nvSpPr>
        <p:spPr/>
        <p:txBody>
          <a:bodyPr/>
          <a:lstStyle/>
          <a:p>
            <a:pPr marL="0" marR="0" lvl="0" indent="0" algn="ctr" defTabSz="914400" rtl="0" eaLnBrk="1" fontAlgn="base" latinLnBrk="0" hangingPunct="1">
              <a:lnSpc>
                <a:spcPct val="100000"/>
              </a:lnSpc>
              <a:spcBef>
                <a:spcPct val="20000"/>
              </a:spcBef>
              <a:spcAft>
                <a:spcPct val="0"/>
              </a:spcAft>
              <a:buClrTx/>
              <a:buSzTx/>
              <a:buFont typeface="Courier New" panose="02070309020205020404" pitchFamily="49" charset="0"/>
              <a:buNone/>
              <a:tabLst/>
              <a:defRPr/>
            </a:pPr>
            <a:r>
              <a:rPr kumimoji="0" lang="en-US" sz="2400" b="0" i="0" u="none" strike="noStrike" kern="0" cap="none" spc="0" normalizeH="0" baseline="0" noProof="0" dirty="0">
                <a:ln>
                  <a:noFill/>
                </a:ln>
                <a:solidFill>
                  <a:prstClr val="white"/>
                </a:solidFill>
                <a:effectLst/>
                <a:uLnTx/>
                <a:uFillTx/>
                <a:latin typeface="Trebuchet MS" panose="020B0603020202020204"/>
                <a:ea typeface="+mn-ea"/>
                <a:cs typeface="+mn-cs"/>
              </a:rPr>
              <a:t>Kyle Ince, P.E., S.I.</a:t>
            </a:r>
          </a:p>
        </p:txBody>
      </p:sp>
      <p:sp>
        <p:nvSpPr>
          <p:cNvPr id="9" name="Footer Placeholder 8"/>
          <p:cNvSpPr>
            <a:spLocks noGrp="1"/>
          </p:cNvSpPr>
          <p:nvPr>
            <p:ph type="ftr" sz="quarter" idx="3"/>
          </p:nvPr>
        </p:nvSpPr>
        <p:spPr/>
        <p:txBody>
          <a:bodyPr>
            <a:normAutofit/>
          </a:bodyPr>
          <a:lstStyle/>
          <a:p>
            <a:pPr>
              <a:defRPr/>
            </a:pPr>
            <a:r>
              <a:rPr lang="en-US" dirty="0"/>
              <a:t>Ohio DOT CADD Users Group Meeting - 04/13/2022</a:t>
            </a:r>
          </a:p>
        </p:txBody>
      </p:sp>
    </p:spTree>
    <p:extLst>
      <p:ext uri="{BB962C8B-B14F-4D97-AF65-F5344CB8AC3E}">
        <p14:creationId xmlns:p14="http://schemas.microsoft.com/office/powerpoint/2010/main" val="39898703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7695-177D-4A28-A5F8-B425EBD8E7A9}"/>
              </a:ext>
            </a:extLst>
          </p:cNvPr>
          <p:cNvSpPr>
            <a:spLocks noGrp="1"/>
          </p:cNvSpPr>
          <p:nvPr>
            <p:ph type="title"/>
          </p:nvPr>
        </p:nvSpPr>
        <p:spPr/>
        <p:txBody>
          <a:bodyPr/>
          <a:lstStyle/>
          <a:p>
            <a:r>
              <a:rPr lang="en-US" dirty="0"/>
              <a:t>BIM for Infrastructure (What is it?)</a:t>
            </a:r>
          </a:p>
        </p:txBody>
      </p:sp>
      <p:sp>
        <p:nvSpPr>
          <p:cNvPr id="3" name="Content Placeholder 2">
            <a:extLst>
              <a:ext uri="{FF2B5EF4-FFF2-40B4-BE49-F238E27FC236}">
                <a16:creationId xmlns:a16="http://schemas.microsoft.com/office/drawing/2014/main" id="{D547B906-DCC9-4DCE-812A-17C4CE880118}"/>
              </a:ext>
            </a:extLst>
          </p:cNvPr>
          <p:cNvSpPr>
            <a:spLocks noGrp="1"/>
          </p:cNvSpPr>
          <p:nvPr>
            <p:ph idx="1"/>
          </p:nvPr>
        </p:nvSpPr>
        <p:spPr>
          <a:xfrm>
            <a:off x="457200" y="1143000"/>
            <a:ext cx="8305800" cy="4906964"/>
          </a:xfrm>
        </p:spPr>
        <p:txBody>
          <a:bodyPr/>
          <a:lstStyle/>
          <a:p>
            <a:r>
              <a:rPr lang="en-US" sz="3600" dirty="0">
                <a:cs typeface="Calibri Light" panose="020F0302020204030204" pitchFamily="34" charset="0"/>
              </a:rPr>
              <a:t>Building Information Modeling (BIM)</a:t>
            </a:r>
          </a:p>
          <a:p>
            <a:pPr lvl="1"/>
            <a:r>
              <a:rPr lang="en-US" sz="2800" dirty="0">
                <a:latin typeface="+mn-lt"/>
              </a:rPr>
              <a:t>BIM is a collaborative work method for structuring, managing, and using digital data and information about transportation assets throughout their lifecycle</a:t>
            </a:r>
          </a:p>
          <a:p>
            <a:pPr lvl="1"/>
            <a:endParaRPr lang="en-US" dirty="0">
              <a:cs typeface="Calibri Light" panose="020F0302020204030204" pitchFamily="34" charset="0"/>
            </a:endParaRPr>
          </a:p>
        </p:txBody>
      </p:sp>
      <p:sp>
        <p:nvSpPr>
          <p:cNvPr id="4" name="Footer Placeholder 3">
            <a:extLst>
              <a:ext uri="{FF2B5EF4-FFF2-40B4-BE49-F238E27FC236}">
                <a16:creationId xmlns:a16="http://schemas.microsoft.com/office/drawing/2014/main" id="{EE89368E-F4CA-4274-BCFC-012E0A9D9EE3}"/>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pic>
        <p:nvPicPr>
          <p:cNvPr id="5" name="Picture 4">
            <a:extLst>
              <a:ext uri="{FF2B5EF4-FFF2-40B4-BE49-F238E27FC236}">
                <a16:creationId xmlns:a16="http://schemas.microsoft.com/office/drawing/2014/main" id="{489E5995-EBBF-47C4-96F9-592B3F77F863}"/>
              </a:ext>
            </a:extLst>
          </p:cNvPr>
          <p:cNvPicPr>
            <a:picLocks noChangeAspect="1"/>
          </p:cNvPicPr>
          <p:nvPr/>
        </p:nvPicPr>
        <p:blipFill>
          <a:blip r:embed="rId2"/>
          <a:stretch>
            <a:fillRect/>
          </a:stretch>
        </p:blipFill>
        <p:spPr>
          <a:xfrm>
            <a:off x="8763000" y="1643512"/>
            <a:ext cx="3325744" cy="4297253"/>
          </a:xfrm>
          <a:prstGeom prst="rect">
            <a:avLst/>
          </a:prstGeom>
        </p:spPr>
      </p:pic>
      <p:grpSp>
        <p:nvGrpSpPr>
          <p:cNvPr id="7" name="Group 6">
            <a:extLst>
              <a:ext uri="{FF2B5EF4-FFF2-40B4-BE49-F238E27FC236}">
                <a16:creationId xmlns:a16="http://schemas.microsoft.com/office/drawing/2014/main" id="{7387AB56-4EDA-4E21-91FC-A065D468D843}"/>
              </a:ext>
            </a:extLst>
          </p:cNvPr>
          <p:cNvGrpSpPr/>
          <p:nvPr/>
        </p:nvGrpSpPr>
        <p:grpSpPr>
          <a:xfrm>
            <a:off x="2893359" y="3134487"/>
            <a:ext cx="3433482" cy="2907787"/>
            <a:chOff x="5481917" y="2197223"/>
            <a:chExt cx="4961965" cy="4512876"/>
          </a:xfrm>
        </p:grpSpPr>
        <p:pic>
          <p:nvPicPr>
            <p:cNvPr id="9" name="Picture 8">
              <a:extLst>
                <a:ext uri="{FF2B5EF4-FFF2-40B4-BE49-F238E27FC236}">
                  <a16:creationId xmlns:a16="http://schemas.microsoft.com/office/drawing/2014/main" id="{2F3EB832-777F-4F71-A0E1-DDF72F02452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5000" l="10000" r="90000">
                          <a14:foregroundMark x1="78667" y1="80000" x2="78667" y2="80000"/>
                          <a14:foregroundMark x1="43000" y1="91333" x2="43000" y2="91333"/>
                          <a14:foregroundMark x1="51889" y1="95000" x2="51889" y2="95000"/>
                          <a14:foregroundMark x1="22333" y1="31111" x2="22333" y2="31111"/>
                          <a14:foregroundMark x1="24333" y1="31444" x2="17333" y2="36222"/>
                          <a14:foregroundMark x1="14222" y1="50556" x2="14222" y2="50556"/>
                        </a14:backgroundRemoval>
                      </a14:imgEffect>
                    </a14:imgLayer>
                  </a14:imgProps>
                </a:ext>
                <a:ext uri="{28A0092B-C50C-407E-A947-70E740481C1C}">
                  <a14:useLocalDpi xmlns:a14="http://schemas.microsoft.com/office/drawing/2010/main" val="0"/>
                </a:ext>
              </a:extLst>
            </a:blip>
            <a:stretch>
              <a:fillRect/>
            </a:stretch>
          </p:blipFill>
          <p:spPr>
            <a:xfrm>
              <a:off x="5791199" y="2197223"/>
              <a:ext cx="4343400" cy="4343400"/>
            </a:xfrm>
            <a:prstGeom prst="rect">
              <a:avLst/>
            </a:prstGeom>
          </p:spPr>
        </p:pic>
        <p:sp>
          <p:nvSpPr>
            <p:cNvPr id="10" name="Rectangle 9">
              <a:extLst>
                <a:ext uri="{FF2B5EF4-FFF2-40B4-BE49-F238E27FC236}">
                  <a16:creationId xmlns:a16="http://schemas.microsoft.com/office/drawing/2014/main" id="{67B68D7E-65B9-4EA9-929A-C5E81C9112AF}"/>
                </a:ext>
              </a:extLst>
            </p:cNvPr>
            <p:cNvSpPr/>
            <p:nvPr/>
          </p:nvSpPr>
          <p:spPr>
            <a:xfrm>
              <a:off x="5481917" y="6525433"/>
              <a:ext cx="4961965" cy="184666"/>
            </a:xfrm>
            <a:prstGeom prst="rect">
              <a:avLst/>
            </a:prstGeom>
          </p:spPr>
          <p:txBody>
            <a:bodyPr wrap="square">
              <a:spAutoFit/>
            </a:bodyPr>
            <a:lstStyle/>
            <a:p>
              <a:pPr algn="ctr"/>
              <a:r>
                <a:rPr lang="en-US" sz="600" dirty="0">
                  <a:latin typeface="+mn-lt"/>
                  <a:hlinkClick r:id="rId5"/>
                </a:rPr>
                <a:t>https://www.infotechinc.com/blog/building-information-modeling-for-infrastructure-just-what-is-it/</a:t>
              </a:r>
              <a:r>
                <a:rPr lang="en-US" sz="600" dirty="0">
                  <a:latin typeface="+mn-lt"/>
                </a:rPr>
                <a:t> </a:t>
              </a:r>
            </a:p>
          </p:txBody>
        </p:sp>
      </p:grpSp>
    </p:spTree>
    <p:extLst>
      <p:ext uri="{BB962C8B-B14F-4D97-AF65-F5344CB8AC3E}">
        <p14:creationId xmlns:p14="http://schemas.microsoft.com/office/powerpoint/2010/main" val="24263097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7695-177D-4A28-A5F8-B425EBD8E7A9}"/>
              </a:ext>
            </a:extLst>
          </p:cNvPr>
          <p:cNvSpPr>
            <a:spLocks noGrp="1"/>
          </p:cNvSpPr>
          <p:nvPr>
            <p:ph type="title"/>
          </p:nvPr>
        </p:nvSpPr>
        <p:spPr/>
        <p:txBody>
          <a:bodyPr/>
          <a:lstStyle/>
          <a:p>
            <a:r>
              <a:rPr lang="en-US" dirty="0"/>
              <a:t>BIM for Infrastructure (Benefits)</a:t>
            </a:r>
          </a:p>
        </p:txBody>
      </p:sp>
      <p:sp>
        <p:nvSpPr>
          <p:cNvPr id="3" name="Content Placeholder 2">
            <a:extLst>
              <a:ext uri="{FF2B5EF4-FFF2-40B4-BE49-F238E27FC236}">
                <a16:creationId xmlns:a16="http://schemas.microsoft.com/office/drawing/2014/main" id="{D547B906-DCC9-4DCE-812A-17C4CE880118}"/>
              </a:ext>
            </a:extLst>
          </p:cNvPr>
          <p:cNvSpPr>
            <a:spLocks noGrp="1"/>
          </p:cNvSpPr>
          <p:nvPr>
            <p:ph idx="1"/>
          </p:nvPr>
        </p:nvSpPr>
        <p:spPr>
          <a:xfrm>
            <a:off x="457200" y="1143000"/>
            <a:ext cx="7543800" cy="4906964"/>
          </a:xfrm>
        </p:spPr>
        <p:txBody>
          <a:bodyPr/>
          <a:lstStyle/>
          <a:p>
            <a:pPr marL="0" indent="0">
              <a:buNone/>
            </a:pPr>
            <a:r>
              <a:rPr lang="en-US" sz="3600" dirty="0">
                <a:cs typeface="Calibri Light" panose="020F0302020204030204" pitchFamily="34" charset="0"/>
              </a:rPr>
              <a:t>Building Information Modeling (BIM)</a:t>
            </a:r>
          </a:p>
          <a:p>
            <a:pPr marL="342900" indent="-342900">
              <a:spcBef>
                <a:spcPts val="0"/>
              </a:spcBef>
              <a:spcAft>
                <a:spcPts val="1200"/>
              </a:spcAft>
              <a:buFont typeface="Wingdings" panose="05000000000000000000" pitchFamily="2" charset="2"/>
              <a:buChar char="ü"/>
            </a:pPr>
            <a:r>
              <a:rPr lang="en-US" sz="2000" dirty="0">
                <a:latin typeface="+mn-lt"/>
              </a:rPr>
              <a:t>Reduce redundant data collection efforts</a:t>
            </a:r>
          </a:p>
          <a:p>
            <a:pPr marL="342900" indent="-342900">
              <a:spcBef>
                <a:spcPts val="0"/>
              </a:spcBef>
              <a:spcAft>
                <a:spcPts val="1200"/>
              </a:spcAft>
              <a:buFont typeface="Wingdings" panose="05000000000000000000" pitchFamily="2" charset="2"/>
              <a:buChar char="ü"/>
            </a:pPr>
            <a:r>
              <a:rPr lang="en-US" sz="2000" dirty="0">
                <a:latin typeface="+mn-lt"/>
              </a:rPr>
              <a:t>Eliminate inconsistent terms and definitions for data across enterprise systems</a:t>
            </a:r>
          </a:p>
          <a:p>
            <a:pPr marL="342900" indent="-342900">
              <a:spcBef>
                <a:spcPts val="0"/>
              </a:spcBef>
              <a:spcAft>
                <a:spcPts val="1200"/>
              </a:spcAft>
              <a:buFont typeface="Wingdings" panose="05000000000000000000" pitchFamily="2" charset="2"/>
              <a:buChar char="ü"/>
            </a:pPr>
            <a:r>
              <a:rPr lang="en-US" sz="2000" dirty="0">
                <a:latin typeface="+mn-lt"/>
              </a:rPr>
              <a:t>Enable data sharing across business units</a:t>
            </a:r>
          </a:p>
          <a:p>
            <a:pPr marL="342900" indent="-342900">
              <a:spcBef>
                <a:spcPts val="0"/>
              </a:spcBef>
              <a:spcAft>
                <a:spcPts val="1200"/>
              </a:spcAft>
              <a:buFont typeface="Wingdings" panose="05000000000000000000" pitchFamily="2" charset="2"/>
              <a:buChar char="ü"/>
            </a:pPr>
            <a:r>
              <a:rPr lang="en-US" sz="2000" dirty="0">
                <a:latin typeface="+mn-lt"/>
              </a:rPr>
              <a:t>Reduce construction cost overruns related to communication and coordination challenges</a:t>
            </a:r>
          </a:p>
          <a:p>
            <a:pPr marL="342900" indent="-342900">
              <a:spcBef>
                <a:spcPts val="0"/>
              </a:spcBef>
              <a:spcAft>
                <a:spcPts val="1200"/>
              </a:spcAft>
              <a:buFont typeface="Wingdings" panose="05000000000000000000" pitchFamily="2" charset="2"/>
              <a:buChar char="ü"/>
            </a:pPr>
            <a:r>
              <a:rPr lang="en-US" sz="2000" dirty="0">
                <a:latin typeface="+mn-lt"/>
              </a:rPr>
              <a:t>Higher quality, reliable data for decision making across asset lifecycle</a:t>
            </a:r>
          </a:p>
          <a:p>
            <a:pPr marL="342900" indent="-342900">
              <a:spcBef>
                <a:spcPts val="0"/>
              </a:spcBef>
              <a:spcAft>
                <a:spcPts val="1200"/>
              </a:spcAft>
              <a:buFont typeface="Wingdings" panose="05000000000000000000" pitchFamily="2" charset="2"/>
              <a:buChar char="ü"/>
            </a:pPr>
            <a:r>
              <a:rPr lang="en-US" sz="2000" dirty="0">
                <a:latin typeface="+mn-lt"/>
              </a:rPr>
              <a:t>Visualize / communicate project phases</a:t>
            </a:r>
          </a:p>
          <a:p>
            <a:pPr marL="342900" indent="-342900">
              <a:spcBef>
                <a:spcPts val="0"/>
              </a:spcBef>
              <a:spcAft>
                <a:spcPts val="1200"/>
              </a:spcAft>
              <a:buFont typeface="Wingdings" panose="05000000000000000000" pitchFamily="2" charset="2"/>
              <a:buChar char="ü"/>
            </a:pPr>
            <a:r>
              <a:rPr lang="en-US" sz="2000" dirty="0">
                <a:latin typeface="+mn-lt"/>
              </a:rPr>
              <a:t>Known location of as-builts</a:t>
            </a:r>
          </a:p>
          <a:p>
            <a:pPr lvl="1"/>
            <a:endParaRPr lang="en-US" dirty="0">
              <a:cs typeface="Calibri Light" panose="020F0302020204030204" pitchFamily="34" charset="0"/>
            </a:endParaRPr>
          </a:p>
        </p:txBody>
      </p:sp>
      <p:sp>
        <p:nvSpPr>
          <p:cNvPr id="4" name="Footer Placeholder 3">
            <a:extLst>
              <a:ext uri="{FF2B5EF4-FFF2-40B4-BE49-F238E27FC236}">
                <a16:creationId xmlns:a16="http://schemas.microsoft.com/office/drawing/2014/main" id="{EE89368E-F4CA-4274-BCFC-012E0A9D9EE3}"/>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pic>
        <p:nvPicPr>
          <p:cNvPr id="11" name="Picture 10">
            <a:extLst>
              <a:ext uri="{FF2B5EF4-FFF2-40B4-BE49-F238E27FC236}">
                <a16:creationId xmlns:a16="http://schemas.microsoft.com/office/drawing/2014/main" id="{D4F8A27B-6D84-4736-B9B8-59B39973CCB1}"/>
              </a:ext>
            </a:extLst>
          </p:cNvPr>
          <p:cNvPicPr>
            <a:picLocks noChangeAspect="1"/>
          </p:cNvPicPr>
          <p:nvPr/>
        </p:nvPicPr>
        <p:blipFill>
          <a:blip r:embed="rId2"/>
          <a:stretch>
            <a:fillRect/>
          </a:stretch>
        </p:blipFill>
        <p:spPr>
          <a:xfrm>
            <a:off x="8001000" y="1000963"/>
            <a:ext cx="4041952" cy="5273425"/>
          </a:xfrm>
          <a:prstGeom prst="rect">
            <a:avLst/>
          </a:prstGeom>
        </p:spPr>
      </p:pic>
    </p:spTree>
    <p:extLst>
      <p:ext uri="{BB962C8B-B14F-4D97-AF65-F5344CB8AC3E}">
        <p14:creationId xmlns:p14="http://schemas.microsoft.com/office/powerpoint/2010/main" val="1197863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A7695-177D-4A28-A5F8-B425EBD8E7A9}"/>
              </a:ext>
            </a:extLst>
          </p:cNvPr>
          <p:cNvSpPr>
            <a:spLocks noGrp="1"/>
          </p:cNvSpPr>
          <p:nvPr>
            <p:ph type="title"/>
          </p:nvPr>
        </p:nvSpPr>
        <p:spPr/>
        <p:txBody>
          <a:bodyPr/>
          <a:lstStyle/>
          <a:p>
            <a:r>
              <a:rPr lang="en-US" dirty="0"/>
              <a:t>BIM for Infrastructure (Current Status)</a:t>
            </a:r>
          </a:p>
        </p:txBody>
      </p:sp>
      <p:sp>
        <p:nvSpPr>
          <p:cNvPr id="3" name="Content Placeholder 2">
            <a:extLst>
              <a:ext uri="{FF2B5EF4-FFF2-40B4-BE49-F238E27FC236}">
                <a16:creationId xmlns:a16="http://schemas.microsoft.com/office/drawing/2014/main" id="{D547B906-DCC9-4DCE-812A-17C4CE880118}"/>
              </a:ext>
            </a:extLst>
          </p:cNvPr>
          <p:cNvSpPr>
            <a:spLocks noGrp="1"/>
          </p:cNvSpPr>
          <p:nvPr>
            <p:ph idx="1"/>
          </p:nvPr>
        </p:nvSpPr>
        <p:spPr>
          <a:xfrm>
            <a:off x="457200" y="1143000"/>
            <a:ext cx="11353800" cy="4906964"/>
          </a:xfrm>
        </p:spPr>
        <p:txBody>
          <a:bodyPr/>
          <a:lstStyle/>
          <a:p>
            <a:pPr marL="0" indent="0">
              <a:buNone/>
            </a:pPr>
            <a:r>
              <a:rPr lang="en-US" sz="3600" dirty="0">
                <a:cs typeface="Calibri Light" panose="020F0302020204030204" pitchFamily="34" charset="0"/>
              </a:rPr>
              <a:t>Building Information Modeling (BIM)</a:t>
            </a:r>
          </a:p>
          <a:p>
            <a:pPr lvl="1"/>
            <a:r>
              <a:rPr lang="en-US" dirty="0">
                <a:cs typeface="Calibri Light" panose="020F0302020204030204" pitchFamily="34" charset="0"/>
              </a:rPr>
              <a:t>Figuring out what BIM means to ODOT and our strategic partners</a:t>
            </a:r>
          </a:p>
          <a:p>
            <a:pPr lvl="2"/>
            <a:r>
              <a:rPr lang="en-US" dirty="0">
                <a:cs typeface="Calibri Light" panose="020F0302020204030204" pitchFamily="34" charset="0"/>
              </a:rPr>
              <a:t>Polling internal and a select few external users</a:t>
            </a:r>
          </a:p>
          <a:p>
            <a:pPr lvl="3"/>
            <a:r>
              <a:rPr lang="en-US" dirty="0">
                <a:cs typeface="Calibri Light" panose="020F0302020204030204" pitchFamily="34" charset="0"/>
              </a:rPr>
              <a:t>Interested in being involved? Let me know!</a:t>
            </a:r>
          </a:p>
          <a:p>
            <a:pPr lvl="2"/>
            <a:r>
              <a:rPr lang="en-US" dirty="0">
                <a:cs typeface="Calibri Light" panose="020F0302020204030204" pitchFamily="34" charset="0"/>
              </a:rPr>
              <a:t>Developing realistic next steps and a general recommendation</a:t>
            </a:r>
          </a:p>
          <a:p>
            <a:pPr lvl="2"/>
            <a:endParaRPr lang="en-US" dirty="0">
              <a:cs typeface="Calibri Light" panose="020F0302020204030204" pitchFamily="34" charset="0"/>
            </a:endParaRPr>
          </a:p>
        </p:txBody>
      </p:sp>
      <p:sp>
        <p:nvSpPr>
          <p:cNvPr id="4" name="Footer Placeholder 3">
            <a:extLst>
              <a:ext uri="{FF2B5EF4-FFF2-40B4-BE49-F238E27FC236}">
                <a16:creationId xmlns:a16="http://schemas.microsoft.com/office/drawing/2014/main" id="{EE89368E-F4CA-4274-BCFC-012E0A9D9EE3}"/>
              </a:ext>
            </a:extLst>
          </p:cNvPr>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219332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7000-090D-4733-8C56-90C413F9D7D4}"/>
              </a:ext>
            </a:extLst>
          </p:cNvPr>
          <p:cNvSpPr>
            <a:spLocks noGrp="1"/>
          </p:cNvSpPr>
          <p:nvPr>
            <p:ph type="title"/>
          </p:nvPr>
        </p:nvSpPr>
        <p:spPr/>
        <p:txBody>
          <a:bodyPr/>
          <a:lstStyle/>
          <a:p>
            <a:r>
              <a:rPr lang="en-US" dirty="0"/>
              <a:t>Slope Labeler Demo</a:t>
            </a:r>
          </a:p>
        </p:txBody>
      </p:sp>
      <p:sp>
        <p:nvSpPr>
          <p:cNvPr id="4" name="Footer Placeholder 3">
            <a:extLst>
              <a:ext uri="{FF2B5EF4-FFF2-40B4-BE49-F238E27FC236}">
                <a16:creationId xmlns:a16="http://schemas.microsoft.com/office/drawing/2014/main" id="{BDB69D65-E483-4654-85A3-FB6CBD1CEC88}"/>
              </a:ext>
            </a:extLst>
          </p:cNvPr>
          <p:cNvSpPr>
            <a:spLocks noGrp="1"/>
          </p:cNvSpPr>
          <p:nvPr>
            <p:ph type="ftr" sz="quarter" idx="3"/>
          </p:nvPr>
        </p:nvSpPr>
        <p:spPr/>
        <p:txBody>
          <a:bodyPr/>
          <a:lstStyle/>
          <a:p>
            <a:pPr>
              <a:defRPr/>
            </a:pPr>
            <a:r>
              <a:rPr lang="en-US"/>
              <a:t>Ohio DOT CADD Users Group Meeting - 04/13/2022</a:t>
            </a:r>
            <a:endParaRPr lang="en-US" dirty="0"/>
          </a:p>
        </p:txBody>
      </p:sp>
      <p:pic>
        <p:nvPicPr>
          <p:cNvPr id="5" name="SlopeLabeler">
            <a:hlinkClick r:id="" action="ppaction://media"/>
            <a:extLst>
              <a:ext uri="{FF2B5EF4-FFF2-40B4-BE49-F238E27FC236}">
                <a16:creationId xmlns:a16="http://schemas.microsoft.com/office/drawing/2014/main" id="{550B7D42-4C5A-4171-99D4-B5DE28C2C5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85900" y="1026318"/>
            <a:ext cx="9220200" cy="5186363"/>
          </a:xfrm>
          <a:prstGeom prst="rect">
            <a:avLst/>
          </a:prstGeom>
        </p:spPr>
      </p:pic>
    </p:spTree>
    <p:extLst>
      <p:ext uri="{BB962C8B-B14F-4D97-AF65-F5344CB8AC3E}">
        <p14:creationId xmlns:p14="http://schemas.microsoft.com/office/powerpoint/2010/main" val="752811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726707" y="1943100"/>
            <a:ext cx="2738587" cy="2971800"/>
          </a:xfrm>
          <a:prstGeom prst="roundRect">
            <a:avLst>
              <a:gd name="adj" fmla="val 11102"/>
            </a:avLst>
          </a:prstGeom>
          <a:solidFill>
            <a:schemeClr val="tx2"/>
          </a:solidFill>
          <a:ln w="19685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latin typeface="Franklin Gothic Demi" panose="020B0703020102020204" pitchFamily="34" charset="0"/>
              </a:rPr>
              <a:t>?</a:t>
            </a:r>
          </a:p>
        </p:txBody>
      </p:sp>
      <p:sp>
        <p:nvSpPr>
          <p:cNvPr id="6" name="Title 5"/>
          <p:cNvSpPr>
            <a:spLocks noGrp="1"/>
          </p:cNvSpPr>
          <p:nvPr>
            <p:ph type="title"/>
          </p:nvPr>
        </p:nvSpPr>
        <p:spPr/>
        <p:txBody>
          <a:bodyPr/>
          <a:lstStyle/>
          <a:p>
            <a:r>
              <a:rPr lang="en-US" dirty="0"/>
              <a:t>Questions</a:t>
            </a:r>
          </a:p>
        </p:txBody>
      </p:sp>
      <p:sp>
        <p:nvSpPr>
          <p:cNvPr id="8" name="Footer Placeholder 7"/>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95404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94300"/>
            <a:ext cx="9144000" cy="1015663"/>
          </a:xfrm>
        </p:spPr>
        <p:txBody>
          <a:bodyPr/>
          <a:lstStyle/>
          <a:p>
            <a:r>
              <a:rPr lang="en-US" dirty="0"/>
              <a:t> </a:t>
            </a:r>
            <a:r>
              <a:rPr lang="en-US" b="1" dirty="0"/>
              <a:t>OHDOT Workspace</a:t>
            </a:r>
            <a:r>
              <a:rPr lang="en-US" dirty="0"/>
              <a:t>	</a:t>
            </a:r>
          </a:p>
        </p:txBody>
      </p:sp>
      <p:sp>
        <p:nvSpPr>
          <p:cNvPr id="3" name="Subtitle 2"/>
          <p:cNvSpPr>
            <a:spLocks noGrp="1"/>
          </p:cNvSpPr>
          <p:nvPr>
            <p:ph type="subTitle" idx="1"/>
          </p:nvPr>
        </p:nvSpPr>
        <p:spPr/>
        <p:txBody>
          <a:bodyPr/>
          <a:lstStyle/>
          <a:p>
            <a:r>
              <a:rPr lang="en-US" dirty="0"/>
              <a:t>John Drsek, P.E.</a:t>
            </a:r>
          </a:p>
        </p:txBody>
      </p:sp>
      <p:sp>
        <p:nvSpPr>
          <p:cNvPr id="18" name="Footer Placeholder 17"/>
          <p:cNvSpPr>
            <a:spLocks noGrp="1"/>
          </p:cNvSpPr>
          <p:nvPr>
            <p:ph type="ftr" sz="quarter" idx="3"/>
          </p:nvPr>
        </p:nvSpPr>
        <p:spPr/>
        <p:txBody>
          <a:bodyPr>
            <a:normAutofit/>
          </a:bodyPr>
          <a:lstStyle/>
          <a:p>
            <a:pPr>
              <a:defRPr/>
            </a:pPr>
            <a:r>
              <a:rPr lang="en-US"/>
              <a:t>Ohio DOT CADD Users Group Meeting - 04/13/2022</a:t>
            </a:r>
            <a:endParaRPr lang="en-US" dirty="0"/>
          </a:p>
        </p:txBody>
      </p:sp>
    </p:spTree>
    <p:extLst>
      <p:ext uri="{BB962C8B-B14F-4D97-AF65-F5344CB8AC3E}">
        <p14:creationId xmlns:p14="http://schemas.microsoft.com/office/powerpoint/2010/main" val="3427525713"/>
      </p:ext>
    </p:extLst>
  </p:cSld>
  <p:clrMapOvr>
    <a:masterClrMapping/>
  </p:clrMapOvr>
</p:sld>
</file>

<file path=ppt/theme/theme1.xml><?xml version="1.0" encoding="utf-8"?>
<a:theme xmlns:a="http://schemas.openxmlformats.org/drawingml/2006/main" name="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DOT Light Room Template-16by9.potx" id="{1A329652-AFFE-4068-BB54-B638C9ADA392}" vid="{3E60ED0E-7FBE-4E30-AC82-B4DE76CC6B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8E279CDA86804FBDAAEE66E36F0FB0" ma:contentTypeVersion="1" ma:contentTypeDescription="Create a new document." ma:contentTypeScope="" ma:versionID="43202aa8ff8312f36ee1aed502b024b7">
  <xsd:schema xmlns:xsd="http://www.w3.org/2001/XMLSchema" xmlns:xs="http://www.w3.org/2001/XMLSchema" xmlns:p="http://schemas.microsoft.com/office/2006/metadata/properties" xmlns:ns2="f78f6485-d866-47f2-8ebc-7a2b1bdbd3a3" targetNamespace="http://schemas.microsoft.com/office/2006/metadata/properties" ma:root="true" ma:fieldsID="097235a341eeb17de0cae88af07512ad" ns2:_="">
    <xsd:import namespace="f78f6485-d866-47f2-8ebc-7a2b1bdbd3a3"/>
    <xsd:element name="properties">
      <xsd:complexType>
        <xsd:sequence>
          <xsd:element name="documentManagement">
            <xsd:complexType>
              <xsd:all>
                <xsd:element ref="ns2:Topic"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8f6485-d866-47f2-8ebc-7a2b1bdbd3a3" elementFormDefault="qualified">
    <xsd:import namespace="http://schemas.microsoft.com/office/2006/documentManagement/types"/>
    <xsd:import namespace="http://schemas.microsoft.com/office/infopath/2007/PartnerControls"/>
    <xsd:element name="Topic" ma:index="8" nillable="true" ma:displayName="Topic" ma:format="Dropdown" ma:internalName="Topic">
      <xsd:simpleType>
        <xsd:union memberTypes="dms:Text">
          <xsd:simpleType>
            <xsd:restriction base="dms:Choice">
              <xsd:enumeration value="CALENDARS"/>
              <xsd:enumeration value="OFFER LETTERS"/>
              <xsd:enumeration value="PRESENTATIONS"/>
              <xsd:enumeration value="MISCELLANEOUS"/>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opic xmlns="f78f6485-d866-47f2-8ebc-7a2b1bdbd3a3">PRESENTATIONS</Topic>
  </documentManagement>
</p:properties>
</file>

<file path=customXml/itemProps1.xml><?xml version="1.0" encoding="utf-8"?>
<ds:datastoreItem xmlns:ds="http://schemas.openxmlformats.org/officeDocument/2006/customXml" ds:itemID="{BC1191A9-0F67-4A7E-B545-5B62BDB921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8f6485-d866-47f2-8ebc-7a2b1bdbd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74D340-8406-4DD4-A627-F9B13BC4C155}">
  <ds:schemaRefs>
    <ds:schemaRef ds:uri="http://schemas.microsoft.com/sharepoint/v3/contenttype/forms"/>
  </ds:schemaRefs>
</ds:datastoreItem>
</file>

<file path=customXml/itemProps3.xml><?xml version="1.0" encoding="utf-8"?>
<ds:datastoreItem xmlns:ds="http://schemas.openxmlformats.org/officeDocument/2006/customXml" ds:itemID="{D3BC61EB-F99C-416A-973D-C48194527162}">
  <ds:schemaRefs>
    <ds:schemaRef ds:uri="http://schemas.microsoft.com/office/infopath/2007/PartnerControls"/>
    <ds:schemaRef ds:uri="f78f6485-d866-47f2-8ebc-7a2b1bdbd3a3"/>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ODOT-16by9 Light Template</Template>
  <TotalTime>0</TotalTime>
  <Words>3546</Words>
  <Application>Microsoft Office PowerPoint</Application>
  <PresentationFormat>Widescreen</PresentationFormat>
  <Paragraphs>513</Paragraphs>
  <Slides>80</Slides>
  <Notes>42</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1" baseType="lpstr">
      <vt:lpstr>Arial</vt:lpstr>
      <vt:lpstr>Arial</vt:lpstr>
      <vt:lpstr>Calibri</vt:lpstr>
      <vt:lpstr>Cambria Math</vt:lpstr>
      <vt:lpstr>Courier New</vt:lpstr>
      <vt:lpstr>Franklin Gothic Demi</vt:lpstr>
      <vt:lpstr>Georgia</vt:lpstr>
      <vt:lpstr>Trebuchet MS</vt:lpstr>
      <vt:lpstr>Wingdings</vt:lpstr>
      <vt:lpstr>ODOT Master - Business Card Look</vt:lpstr>
      <vt:lpstr>Document</vt:lpstr>
      <vt:lpstr> CADD USERS GROUP • April 13th, 2022</vt:lpstr>
      <vt:lpstr>Welcome</vt:lpstr>
      <vt:lpstr>Agenda</vt:lpstr>
      <vt:lpstr>General Updates</vt:lpstr>
      <vt:lpstr>General Updates</vt:lpstr>
      <vt:lpstr>Slope Labeler</vt:lpstr>
      <vt:lpstr>Slope Labeler</vt:lpstr>
      <vt:lpstr>Slope Labeler Demo</vt:lpstr>
      <vt:lpstr> OHDOT Workspace </vt:lpstr>
      <vt:lpstr>Some Reminders!</vt:lpstr>
      <vt:lpstr>Some Reminders!</vt:lpstr>
      <vt:lpstr>Some Reminders!</vt:lpstr>
      <vt:lpstr>Recent Updates</vt:lpstr>
      <vt:lpstr>Recent Updates</vt:lpstr>
      <vt:lpstr>ORD 2021 R2</vt:lpstr>
      <vt:lpstr>ORD 2021 R2</vt:lpstr>
      <vt:lpstr>ORD 2021 R2</vt:lpstr>
      <vt:lpstr>ORD 2021 R2</vt:lpstr>
      <vt:lpstr>ORD 2021 R2</vt:lpstr>
      <vt:lpstr>Drainage</vt:lpstr>
      <vt:lpstr>Drainage</vt:lpstr>
      <vt:lpstr>Drainage Notes- Losing Faith in software?</vt:lpstr>
      <vt:lpstr>ORD 2021-R2 – Problems </vt:lpstr>
      <vt:lpstr>ORD 2021-R2 – Poll </vt:lpstr>
      <vt:lpstr>Questions</vt:lpstr>
      <vt:lpstr>Ohdot Openbridge designer/modeler</vt:lpstr>
      <vt:lpstr>OpenBridge workspace – Beta release</vt:lpstr>
      <vt:lpstr>OpenBridge workspace – Beta release</vt:lpstr>
      <vt:lpstr>OpenBridge workspace</vt:lpstr>
      <vt:lpstr>OpenBridge workspace – HOW WE GOT HERE</vt:lpstr>
      <vt:lpstr>OpenBridge workspace – WHERE WE’RE GOING</vt:lpstr>
      <vt:lpstr>OPenBRidge Modeler 10.10.20.91</vt:lpstr>
      <vt:lpstr>OPenBRidge Modeler 10.10.20.91</vt:lpstr>
      <vt:lpstr>OPenBRidge Modeler 10.10.20.91</vt:lpstr>
      <vt:lpstr>OpenBridge workspace - demo</vt:lpstr>
      <vt:lpstr>OpenBridge workspace</vt:lpstr>
      <vt:lpstr>Questions</vt:lpstr>
      <vt:lpstr>ODOT E+ Plans pilot</vt:lpstr>
      <vt:lpstr>ODOT e+ Plans pilot</vt:lpstr>
      <vt:lpstr>ODOT e+ Plans pilot</vt:lpstr>
      <vt:lpstr>ODOT e+ Plans pilot</vt:lpstr>
      <vt:lpstr>ODOT e+ Plans pilot</vt:lpstr>
      <vt:lpstr>ODOT e+ Plans pilot</vt:lpstr>
      <vt:lpstr>ODOT e+ Plans pilot</vt:lpstr>
      <vt:lpstr>ODOT e+ Plans pilot</vt:lpstr>
      <vt:lpstr>ODOT e+ Plans pilot</vt:lpstr>
      <vt:lpstr>ODOT e+ Plans pilot</vt:lpstr>
      <vt:lpstr>ODOT e+ Plans pilot</vt:lpstr>
      <vt:lpstr>ODOT e+ Plans pilot</vt:lpstr>
      <vt:lpstr>ODOT e+ Plans pilot</vt:lpstr>
      <vt:lpstr>Questions</vt:lpstr>
      <vt:lpstr>File Naming Conventions</vt:lpstr>
      <vt:lpstr>File naming Convention – Possible future revision</vt:lpstr>
      <vt:lpstr>File naming Convention – Possible future revision</vt:lpstr>
      <vt:lpstr>File naming Convention – Possible future revision</vt:lpstr>
      <vt:lpstr>File naming Convention – Possible future revision</vt:lpstr>
      <vt:lpstr>File naming Convention – Possible future revision</vt:lpstr>
      <vt:lpstr>File naming Convention – Possible future revision</vt:lpstr>
      <vt:lpstr>File naming Convention – Possible future revision</vt:lpstr>
      <vt:lpstr>File naming Convention – Possible future revision</vt:lpstr>
      <vt:lpstr>File naming Convention – Possible future revision</vt:lpstr>
      <vt:lpstr>File naming Convention – Possible future revision</vt:lpstr>
      <vt:lpstr>Questions</vt:lpstr>
      <vt:lpstr>International Foot</vt:lpstr>
      <vt:lpstr>Two feet</vt:lpstr>
      <vt:lpstr>Two feet</vt:lpstr>
      <vt:lpstr>Two feet</vt:lpstr>
      <vt:lpstr>Getting ready for International Feet!</vt:lpstr>
      <vt:lpstr>Getting ready for International Feet!</vt:lpstr>
      <vt:lpstr>Low Distortion Projection (LDP)</vt:lpstr>
      <vt:lpstr>Low Distortion Projection (LDP)</vt:lpstr>
      <vt:lpstr>Low Distortion Projection (LDP)</vt:lpstr>
      <vt:lpstr>Low Distortion Projection (LDP)</vt:lpstr>
      <vt:lpstr>Low Distortion Projection (LDP) Examples</vt:lpstr>
      <vt:lpstr>Low Distortion Projection (LDP) Examples</vt:lpstr>
      <vt:lpstr>Building Information Modeling for Infrastructure (BIM)</vt:lpstr>
      <vt:lpstr>BIM for Infrastructure (What is it?)</vt:lpstr>
      <vt:lpstr>BIM for Infrastructure (Benefits)</vt:lpstr>
      <vt:lpstr>BIM for Infrastructure (Current Status)</vt:lpstr>
      <vt:lpstr>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Title • Location, Date 20XX</dc:title>
  <dc:creator/>
  <cp:lastModifiedBy/>
  <cp:revision>116</cp:revision>
  <cp:lastPrinted>2017-01-30T16:29:08Z</cp:lastPrinted>
  <dcterms:created xsi:type="dcterms:W3CDTF">2021-10-04T13:15:32Z</dcterms:created>
  <dcterms:modified xsi:type="dcterms:W3CDTF">2022-04-13T15:55:20Z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0x010100108E279CDA86804FBDAAEE66E36F0FB0</vt:lpwstr>
  </property>
  <property fmtid="{D5CDD505-2E9C-101B-9397-08002B2CF9AE}" pid="3" name="Thumb">
    <vt:lpwstr>http://portal.dot.state.oh.us/Divisions/Communications/images1/PowerPoint.gifODOT Powerpoint Template as of February 3, 2009</vt:lpwstr>
  </property>
  <property fmtid="{D5CDD505-2E9C-101B-9397-08002B2CF9AE}" pid="4" name="Order">
    <vt:r8>3700</vt:r8>
  </property>
  <property fmtid="{D5CDD505-2E9C-101B-9397-08002B2CF9AE}" pid="5" name="PublishingRollupImage">
    <vt:lpwstr>&lt;img alt="PowerPoint" border="0" src="/Divisions/Communications/images1/PowerPoint.gif" style="BORDER: 0px solid; "&gt;</vt:lpwstr>
  </property>
  <property fmtid="{D5CDD505-2E9C-101B-9397-08002B2CF9AE}" pid="6" name="Images">
    <vt:lpwstr>Documents</vt:lpwstr>
  </property>
  <property fmtid="{D5CDD505-2E9C-101B-9397-08002B2CF9AE}" pid="7" name="vti_description">
    <vt:lpwstr/>
  </property>
</Properties>
</file>